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2" r:id="rId3"/>
    <p:sldId id="282" r:id="rId4"/>
    <p:sldId id="273" r:id="rId5"/>
    <p:sldId id="258" r:id="rId6"/>
    <p:sldId id="275" r:id="rId7"/>
    <p:sldId id="276" r:id="rId8"/>
    <p:sldId id="283" r:id="rId9"/>
    <p:sldId id="260" r:id="rId10"/>
    <p:sldId id="261" r:id="rId11"/>
    <p:sldId id="271" r:id="rId12"/>
    <p:sldId id="284" r:id="rId13"/>
    <p:sldId id="262" r:id="rId14"/>
    <p:sldId id="277" r:id="rId15"/>
    <p:sldId id="263" r:id="rId16"/>
    <p:sldId id="288" r:id="rId17"/>
    <p:sldId id="285" r:id="rId18"/>
    <p:sldId id="265" r:id="rId19"/>
    <p:sldId id="286" r:id="rId20"/>
    <p:sldId id="278" r:id="rId21"/>
    <p:sldId id="297" r:id="rId22"/>
    <p:sldId id="289" r:id="rId23"/>
    <p:sldId id="290" r:id="rId24"/>
    <p:sldId id="281" r:id="rId25"/>
    <p:sldId id="301" r:id="rId26"/>
    <p:sldId id="292" r:id="rId27"/>
    <p:sldId id="280" r:id="rId28"/>
    <p:sldId id="296" r:id="rId29"/>
    <p:sldId id="293" r:id="rId30"/>
    <p:sldId id="291" r:id="rId31"/>
    <p:sldId id="279" r:id="rId32"/>
    <p:sldId id="264" r:id="rId33"/>
    <p:sldId id="295" r:id="rId34"/>
    <p:sldId id="306" r:id="rId35"/>
    <p:sldId id="305" r:id="rId36"/>
    <p:sldId id="302" r:id="rId37"/>
    <p:sldId id="298" r:id="rId38"/>
    <p:sldId id="299" r:id="rId39"/>
    <p:sldId id="303" r:id="rId40"/>
    <p:sldId id="300" r:id="rId41"/>
    <p:sldId id="269" r:id="rId42"/>
    <p:sldId id="27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6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F4A470-B49C-4AE8-8DC1-CAB94E76B896}"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1CBC8-A779-475E-8833-2F970938802C}" type="slidenum">
              <a:rPr lang="en-US" smtClean="0"/>
              <a:t>‹#›</a:t>
            </a:fld>
            <a:endParaRPr lang="en-US"/>
          </a:p>
        </p:txBody>
      </p:sp>
    </p:spTree>
    <p:extLst>
      <p:ext uri="{BB962C8B-B14F-4D97-AF65-F5344CB8AC3E}">
        <p14:creationId xmlns:p14="http://schemas.microsoft.com/office/powerpoint/2010/main" val="3988275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F4A470-B49C-4AE8-8DC1-CAB94E76B896}"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1CBC8-A779-475E-8833-2F970938802C}" type="slidenum">
              <a:rPr lang="en-US" smtClean="0"/>
              <a:t>‹#›</a:t>
            </a:fld>
            <a:endParaRPr lang="en-US"/>
          </a:p>
        </p:txBody>
      </p:sp>
    </p:spTree>
    <p:extLst>
      <p:ext uri="{BB962C8B-B14F-4D97-AF65-F5344CB8AC3E}">
        <p14:creationId xmlns:p14="http://schemas.microsoft.com/office/powerpoint/2010/main" val="2236593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F4A470-B49C-4AE8-8DC1-CAB94E76B896}"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1CBC8-A779-475E-8833-2F970938802C}" type="slidenum">
              <a:rPr lang="en-US" smtClean="0"/>
              <a:t>‹#›</a:t>
            </a:fld>
            <a:endParaRPr lang="en-US"/>
          </a:p>
        </p:txBody>
      </p:sp>
    </p:spTree>
    <p:extLst>
      <p:ext uri="{BB962C8B-B14F-4D97-AF65-F5344CB8AC3E}">
        <p14:creationId xmlns:p14="http://schemas.microsoft.com/office/powerpoint/2010/main" val="2913520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F4A470-B49C-4AE8-8DC1-CAB94E76B896}"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1CBC8-A779-475E-8833-2F970938802C}" type="slidenum">
              <a:rPr lang="en-US" smtClean="0"/>
              <a:t>‹#›</a:t>
            </a:fld>
            <a:endParaRPr lang="en-US"/>
          </a:p>
        </p:txBody>
      </p:sp>
    </p:spTree>
    <p:extLst>
      <p:ext uri="{BB962C8B-B14F-4D97-AF65-F5344CB8AC3E}">
        <p14:creationId xmlns:p14="http://schemas.microsoft.com/office/powerpoint/2010/main" val="2685182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F4A470-B49C-4AE8-8DC1-CAB94E76B896}"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1CBC8-A779-475E-8833-2F970938802C}" type="slidenum">
              <a:rPr lang="en-US" smtClean="0"/>
              <a:t>‹#›</a:t>
            </a:fld>
            <a:endParaRPr lang="en-US"/>
          </a:p>
        </p:txBody>
      </p:sp>
    </p:spTree>
    <p:extLst>
      <p:ext uri="{BB962C8B-B14F-4D97-AF65-F5344CB8AC3E}">
        <p14:creationId xmlns:p14="http://schemas.microsoft.com/office/powerpoint/2010/main" val="1211813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F4A470-B49C-4AE8-8DC1-CAB94E76B896}"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1CBC8-A779-475E-8833-2F970938802C}" type="slidenum">
              <a:rPr lang="en-US" smtClean="0"/>
              <a:t>‹#›</a:t>
            </a:fld>
            <a:endParaRPr lang="en-US"/>
          </a:p>
        </p:txBody>
      </p:sp>
    </p:spTree>
    <p:extLst>
      <p:ext uri="{BB962C8B-B14F-4D97-AF65-F5344CB8AC3E}">
        <p14:creationId xmlns:p14="http://schemas.microsoft.com/office/powerpoint/2010/main" val="660572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F4A470-B49C-4AE8-8DC1-CAB94E76B896}" type="datetimeFigureOut">
              <a:rPr lang="en-US" smtClean="0"/>
              <a:t>5/23/2019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C1CBC8-A779-475E-8833-2F970938802C}" type="slidenum">
              <a:rPr lang="en-US" smtClean="0"/>
              <a:t>‹#›</a:t>
            </a:fld>
            <a:endParaRPr lang="en-US"/>
          </a:p>
        </p:txBody>
      </p:sp>
    </p:spTree>
    <p:extLst>
      <p:ext uri="{BB962C8B-B14F-4D97-AF65-F5344CB8AC3E}">
        <p14:creationId xmlns:p14="http://schemas.microsoft.com/office/powerpoint/2010/main" val="189772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F4A470-B49C-4AE8-8DC1-CAB94E76B896}" type="datetimeFigureOut">
              <a:rPr lang="en-US" smtClean="0"/>
              <a:t>5/23/2019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C1CBC8-A779-475E-8833-2F970938802C}" type="slidenum">
              <a:rPr lang="en-US" smtClean="0"/>
              <a:t>‹#›</a:t>
            </a:fld>
            <a:endParaRPr lang="en-US"/>
          </a:p>
        </p:txBody>
      </p:sp>
    </p:spTree>
    <p:extLst>
      <p:ext uri="{BB962C8B-B14F-4D97-AF65-F5344CB8AC3E}">
        <p14:creationId xmlns:p14="http://schemas.microsoft.com/office/powerpoint/2010/main" val="2284706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F4A470-B49C-4AE8-8DC1-CAB94E76B896}" type="datetimeFigureOut">
              <a:rPr lang="en-US" smtClean="0"/>
              <a:t>5/23/2019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1CBC8-A779-475E-8833-2F970938802C}" type="slidenum">
              <a:rPr lang="en-US" smtClean="0"/>
              <a:t>‹#›</a:t>
            </a:fld>
            <a:endParaRPr lang="en-US"/>
          </a:p>
        </p:txBody>
      </p:sp>
    </p:spTree>
    <p:extLst>
      <p:ext uri="{BB962C8B-B14F-4D97-AF65-F5344CB8AC3E}">
        <p14:creationId xmlns:p14="http://schemas.microsoft.com/office/powerpoint/2010/main" val="2065935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F4A470-B49C-4AE8-8DC1-CAB94E76B896}"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1CBC8-A779-475E-8833-2F970938802C}" type="slidenum">
              <a:rPr lang="en-US" smtClean="0"/>
              <a:t>‹#›</a:t>
            </a:fld>
            <a:endParaRPr lang="en-US"/>
          </a:p>
        </p:txBody>
      </p:sp>
    </p:spTree>
    <p:extLst>
      <p:ext uri="{BB962C8B-B14F-4D97-AF65-F5344CB8AC3E}">
        <p14:creationId xmlns:p14="http://schemas.microsoft.com/office/powerpoint/2010/main" val="3304331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F4A470-B49C-4AE8-8DC1-CAB94E76B896}"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1CBC8-A779-475E-8833-2F970938802C}" type="slidenum">
              <a:rPr lang="en-US" smtClean="0"/>
              <a:t>‹#›</a:t>
            </a:fld>
            <a:endParaRPr lang="en-US"/>
          </a:p>
        </p:txBody>
      </p:sp>
    </p:spTree>
    <p:extLst>
      <p:ext uri="{BB962C8B-B14F-4D97-AF65-F5344CB8AC3E}">
        <p14:creationId xmlns:p14="http://schemas.microsoft.com/office/powerpoint/2010/main" val="1455810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F4A470-B49C-4AE8-8DC1-CAB94E76B896}" type="datetimeFigureOut">
              <a:rPr lang="en-US" smtClean="0"/>
              <a:t>5/23/2019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C1CBC8-A779-475E-8833-2F970938802C}" type="slidenum">
              <a:rPr lang="en-US" smtClean="0"/>
              <a:t>‹#›</a:t>
            </a:fld>
            <a:endParaRPr lang="en-US"/>
          </a:p>
        </p:txBody>
      </p:sp>
    </p:spTree>
    <p:extLst>
      <p:ext uri="{BB962C8B-B14F-4D97-AF65-F5344CB8AC3E}">
        <p14:creationId xmlns:p14="http://schemas.microsoft.com/office/powerpoint/2010/main" val="2633078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ccl.northwestern.edu/netlogo/models/" TargetMode="External"/><Relationship Id="rId2" Type="http://schemas.openxmlformats.org/officeDocument/2006/relationships/hyperlink" Target="https://github.com/NetLogo/NetLogo/wiki/Extensions" TargetMode="External"/><Relationship Id="rId1" Type="http://schemas.openxmlformats.org/officeDocument/2006/relationships/slideLayout" Target="../slideLayouts/slideLayout2.xml"/><Relationship Id="rId4" Type="http://schemas.openxmlformats.org/officeDocument/2006/relationships/hyperlink" Target="http://www.complexityexplorer.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normAutofit/>
          </a:bodyPr>
          <a:lstStyle/>
          <a:p>
            <a:r>
              <a:rPr lang="en-GB" sz="3200" b="1" dirty="0" smtClean="0">
                <a:latin typeface="Times New Roman" panose="02020603050405020304" pitchFamily="18" charset="0"/>
                <a:cs typeface="Times New Roman" panose="02020603050405020304" pitchFamily="18" charset="0"/>
              </a:rPr>
              <a:t>AGENT-BASED MODELLING AND</a:t>
            </a:r>
            <a:br>
              <a:rPr lang="en-GB" sz="3200" b="1" dirty="0" smtClean="0">
                <a:latin typeface="Times New Roman" panose="02020603050405020304" pitchFamily="18" charset="0"/>
                <a:cs typeface="Times New Roman" panose="02020603050405020304" pitchFamily="18" charset="0"/>
              </a:rPr>
            </a:br>
            <a:r>
              <a:rPr lang="en-GB" sz="3200" b="1" dirty="0" smtClean="0">
                <a:latin typeface="Times New Roman" panose="02020603050405020304" pitchFamily="18" charset="0"/>
                <a:cs typeface="Times New Roman" panose="02020603050405020304" pitchFamily="18" charset="0"/>
              </a:rPr>
              <a:t>REINFORCEMENT LEARNING FOR ROUTE SCHEDULING:</a:t>
            </a:r>
            <a:br>
              <a:rPr lang="en-GB" sz="3200" b="1" dirty="0" smtClean="0">
                <a:latin typeface="Times New Roman" panose="02020603050405020304" pitchFamily="18" charset="0"/>
                <a:cs typeface="Times New Roman" panose="02020603050405020304" pitchFamily="18" charset="0"/>
              </a:rPr>
            </a:br>
            <a:r>
              <a:rPr lang="en-GB" sz="3200" b="1" dirty="0" smtClean="0">
                <a:latin typeface="Times New Roman" panose="02020603050405020304" pitchFamily="18" charset="0"/>
                <a:cs typeface="Times New Roman" panose="02020603050405020304" pitchFamily="18" charset="0"/>
              </a:rPr>
              <a:t>INTEGRATING OPEN SOURCE SOFTWARE</a:t>
            </a:r>
            <a:endParaRPr lang="en-US" sz="32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lstStyle/>
          <a:p>
            <a:r>
              <a:rPr lang="en-US" dirty="0" err="1" smtClean="0">
                <a:latin typeface="Times New Roman" panose="02020603050405020304" pitchFamily="18" charset="0"/>
                <a:cs typeface="Times New Roman" panose="02020603050405020304" pitchFamily="18" charset="0"/>
              </a:rPr>
              <a:t>PhDc</a:t>
            </a:r>
            <a:r>
              <a:rPr lang="en-US" dirty="0" smtClean="0">
                <a:latin typeface="Times New Roman" panose="02020603050405020304" pitchFamily="18" charset="0"/>
                <a:cs typeface="Times New Roman" panose="02020603050405020304" pitchFamily="18" charset="0"/>
              </a:rPr>
              <a:t>, Valentas </a:t>
            </a:r>
            <a:r>
              <a:rPr lang="lt-LT" dirty="0" smtClean="0">
                <a:latin typeface="Times New Roman" panose="02020603050405020304" pitchFamily="18" charset="0"/>
                <a:cs typeface="Times New Roman" panose="02020603050405020304" pitchFamily="18" charset="0"/>
              </a:rPr>
              <a:t>Gružauskas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90938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543" y="639620"/>
            <a:ext cx="10515600" cy="5525789"/>
          </a:xfrm>
        </p:spPr>
        <p:txBody>
          <a:bodyPr>
            <a:normAutofit/>
          </a:bodyPr>
          <a:lstStyle/>
          <a:p>
            <a:pPr marL="0" indent="0">
              <a:buNone/>
            </a:pPr>
            <a:r>
              <a:rPr lang="en-GB" b="1" dirty="0" smtClean="0">
                <a:latin typeface="Times New Roman" panose="02020603050405020304" pitchFamily="18" charset="0"/>
                <a:cs typeface="Times New Roman" panose="02020603050405020304" pitchFamily="18" charset="0"/>
              </a:rPr>
              <a:t>PROBLEM</a:t>
            </a:r>
          </a:p>
          <a:p>
            <a:r>
              <a:rPr lang="en-GB" dirty="0" smtClean="0">
                <a:latin typeface="Times New Roman" panose="02020603050405020304" pitchFamily="18" charset="0"/>
                <a:cs typeface="Times New Roman" panose="02020603050405020304" pitchFamily="18" charset="0"/>
              </a:rPr>
              <a:t>When delivering food products to end-consumers (e-grocery) the products are sensitive to shelf life.</a:t>
            </a:r>
          </a:p>
          <a:p>
            <a:r>
              <a:rPr lang="en-GB" dirty="0" smtClean="0">
                <a:latin typeface="Times New Roman" panose="02020603050405020304" pitchFamily="18" charset="0"/>
                <a:cs typeface="Times New Roman" panose="02020603050405020304" pitchFamily="18" charset="0"/>
              </a:rPr>
              <a:t>Which is lost if orders are not delivered on time due to traffic accidents </a:t>
            </a:r>
            <a:r>
              <a:rPr lang="en-GB" dirty="0">
                <a:latin typeface="Times New Roman" panose="02020603050405020304" pitchFamily="18" charset="0"/>
                <a:cs typeface="Times New Roman" panose="02020603050405020304" pitchFamily="18" charset="0"/>
              </a:rPr>
              <a:t>and </a:t>
            </a:r>
            <a:r>
              <a:rPr lang="en-GB" dirty="0" smtClean="0">
                <a:latin typeface="Times New Roman" panose="02020603050405020304" pitchFamily="18" charset="0"/>
                <a:cs typeface="Times New Roman" panose="02020603050405020304" pitchFamily="18" charset="0"/>
              </a:rPr>
              <a:t>congestions</a:t>
            </a:r>
            <a:r>
              <a:rPr lang="en-GB" dirty="0">
                <a:latin typeface="Times New Roman" panose="02020603050405020304" pitchFamily="18" charset="0"/>
                <a:cs typeface="Times New Roman" panose="02020603050405020304" pitchFamily="18" charset="0"/>
              </a:rPr>
              <a:t>.</a:t>
            </a:r>
            <a:endParaRPr lang="en-GB" dirty="0" smtClean="0">
              <a:latin typeface="Times New Roman" panose="02020603050405020304" pitchFamily="18" charset="0"/>
              <a:cs typeface="Times New Roman" panose="02020603050405020304" pitchFamily="18" charset="0"/>
            </a:endParaRPr>
          </a:p>
          <a:p>
            <a:pPr marL="0" indent="0">
              <a:buNone/>
            </a:pPr>
            <a:endParaRPr lang="en-GB" dirty="0" smtClean="0">
              <a:latin typeface="Times New Roman" panose="02020603050405020304" pitchFamily="18" charset="0"/>
              <a:cs typeface="Times New Roman" panose="02020603050405020304" pitchFamily="18" charset="0"/>
            </a:endParaRPr>
          </a:p>
          <a:p>
            <a:pPr marL="0" indent="0">
              <a:buNone/>
            </a:pPr>
            <a:r>
              <a:rPr lang="en-GB" b="1" dirty="0" smtClean="0">
                <a:latin typeface="Times New Roman" panose="02020603050405020304" pitchFamily="18" charset="0"/>
                <a:cs typeface="Times New Roman" panose="02020603050405020304" pitchFamily="18" charset="0"/>
              </a:rPr>
              <a:t>GOAL</a:t>
            </a:r>
          </a:p>
          <a:p>
            <a:r>
              <a:rPr lang="en-GB" dirty="0" smtClean="0">
                <a:latin typeface="Times New Roman" panose="02020603050405020304" pitchFamily="18" charset="0"/>
                <a:cs typeface="Times New Roman" panose="02020603050405020304" pitchFamily="18" charset="0"/>
              </a:rPr>
              <a:t>What is the influence of traffic accidents and congestions to food quality?</a:t>
            </a:r>
          </a:p>
          <a:p>
            <a:r>
              <a:rPr lang="en-GB" dirty="0" smtClean="0">
                <a:latin typeface="Times New Roman" panose="02020603050405020304" pitchFamily="18" charset="0"/>
                <a:cs typeface="Times New Roman" panose="02020603050405020304" pitchFamily="18" charset="0"/>
              </a:rPr>
              <a:t>How to improve food quality by using the same assets (e.g. warehousing space and trucks)?</a:t>
            </a:r>
            <a:endParaRPr lang="en-GB"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98750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Structure of simulation</a:t>
            </a:r>
            <a:endParaRPr lang="en-US"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029860" y="1351038"/>
            <a:ext cx="9526479" cy="5341074"/>
          </a:xfrm>
          <a:prstGeom prst="rect">
            <a:avLst/>
          </a:prstGeom>
        </p:spPr>
      </p:pic>
    </p:spTree>
    <p:extLst>
      <p:ext uri="{BB962C8B-B14F-4D97-AF65-F5344CB8AC3E}">
        <p14:creationId xmlns:p14="http://schemas.microsoft.com/office/powerpoint/2010/main" val="6943921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normAutofit/>
          </a:bodyPr>
          <a:lstStyle/>
          <a:p>
            <a:r>
              <a:rPr lang="en-GB" sz="4800" b="1" dirty="0" smtClean="0">
                <a:latin typeface="Times New Roman" panose="02020603050405020304" pitchFamily="18" charset="0"/>
                <a:cs typeface="Times New Roman" panose="02020603050405020304" pitchFamily="18" charset="0"/>
              </a:rPr>
              <a:t>AGENT-BASED MODEL</a:t>
            </a:r>
            <a:br>
              <a:rPr lang="en-GB" sz="4800" b="1" dirty="0" smtClean="0">
                <a:latin typeface="Times New Roman" panose="02020603050405020304" pitchFamily="18" charset="0"/>
                <a:cs typeface="Times New Roman" panose="02020603050405020304" pitchFamily="18" charset="0"/>
              </a:rPr>
            </a:br>
            <a:r>
              <a:rPr lang="en-GB" sz="4800" b="1" dirty="0" smtClean="0">
                <a:latin typeface="Times New Roman" panose="02020603050405020304" pitchFamily="18" charset="0"/>
                <a:cs typeface="Times New Roman" panose="02020603050405020304" pitchFamily="18" charset="0"/>
              </a:rPr>
              <a:t>ENVIROMENT</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65723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latin typeface="Times New Roman" panose="02020603050405020304" pitchFamily="18" charset="0"/>
                <a:cs typeface="Times New Roman" panose="02020603050405020304" pitchFamily="18" charset="0"/>
              </a:rPr>
              <a:t>Market demand</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51920"/>
            <a:ext cx="10515600" cy="4351338"/>
          </a:xfrm>
        </p:spPr>
        <p:txBody>
          <a:bodyPr>
            <a:normAutofit/>
          </a:bodyPr>
          <a:lstStyle/>
          <a:p>
            <a:pPr marL="0" indent="0">
              <a:buNone/>
            </a:pPr>
            <a:r>
              <a:rPr lang="en-GB" sz="2400" dirty="0">
                <a:latin typeface="Times New Roman" panose="02020603050405020304" pitchFamily="18" charset="0"/>
                <a:cs typeface="Times New Roman" panose="02020603050405020304" pitchFamily="18" charset="0"/>
              </a:rPr>
              <a:t>The data has been gathered from 5 companies, which are involved in the food industry. The companies shared their daily sales history from June of 2014 until June of 2017, which consisted of total 7 product categories and 838 products.</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986704006"/>
              </p:ext>
            </p:extLst>
          </p:nvPr>
        </p:nvGraphicFramePr>
        <p:xfrm>
          <a:off x="1952700" y="3106722"/>
          <a:ext cx="8174419" cy="2870200"/>
        </p:xfrm>
        <a:graphic>
          <a:graphicData uri="http://schemas.openxmlformats.org/drawingml/2006/table">
            <a:tbl>
              <a:tblPr firstRow="1" firstCol="1" bandRow="1">
                <a:tableStyleId>{793D81CF-94F2-401A-BA57-92F5A7B2D0C5}</a:tableStyleId>
              </a:tblPr>
              <a:tblGrid>
                <a:gridCol w="2259394"/>
                <a:gridCol w="1971675"/>
                <a:gridCol w="1971675"/>
                <a:gridCol w="1971675"/>
              </a:tblGrid>
              <a:tr h="190500">
                <a:tc>
                  <a:txBody>
                    <a:bodyPr/>
                    <a:lstStyle/>
                    <a:p>
                      <a:pPr algn="ctr">
                        <a:lnSpc>
                          <a:spcPct val="107000"/>
                        </a:lnSpc>
                        <a:spcAft>
                          <a:spcPts val="0"/>
                        </a:spcAft>
                      </a:pPr>
                      <a:r>
                        <a:rPr lang="en-GB" sz="2200" dirty="0">
                          <a:effectLst/>
                        </a:rPr>
                        <a:t>Product category</a:t>
                      </a:r>
                      <a:endPar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dirty="0">
                          <a:effectLst/>
                        </a:rPr>
                        <a:t>Distribution</a:t>
                      </a:r>
                      <a:endPar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a:effectLst/>
                        </a:rPr>
                        <a:t>Coefficient 1</a:t>
                      </a:r>
                      <a:endParaRPr lang="en-US" sz="2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dirty="0">
                          <a:effectLst/>
                        </a:rPr>
                        <a:t>Coefficient 2</a:t>
                      </a:r>
                      <a:endPar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r h="190500">
                <a:tc>
                  <a:txBody>
                    <a:bodyPr/>
                    <a:lstStyle/>
                    <a:p>
                      <a:pPr>
                        <a:lnSpc>
                          <a:spcPct val="107000"/>
                        </a:lnSpc>
                        <a:spcAft>
                          <a:spcPts val="0"/>
                        </a:spcAft>
                      </a:pPr>
                      <a:r>
                        <a:rPr lang="en-GB" sz="2200" dirty="0">
                          <a:effectLst/>
                        </a:rPr>
                        <a:t>Frozen products </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2200" dirty="0">
                          <a:effectLst/>
                        </a:rPr>
                        <a:t>Pareto</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dirty="0">
                          <a:effectLst/>
                        </a:rPr>
                        <a:t>8.02</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dirty="0">
                          <a:effectLst/>
                        </a:rPr>
                        <a:t>10.83</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r h="190500">
                <a:tc>
                  <a:txBody>
                    <a:bodyPr/>
                    <a:lstStyle/>
                    <a:p>
                      <a:pPr>
                        <a:lnSpc>
                          <a:spcPct val="107000"/>
                        </a:lnSpc>
                        <a:spcAft>
                          <a:spcPts val="0"/>
                        </a:spcAft>
                      </a:pPr>
                      <a:r>
                        <a:rPr lang="en-GB" sz="2200">
                          <a:effectLst/>
                        </a:rPr>
                        <a:t>Flour products</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2200" dirty="0">
                          <a:effectLst/>
                        </a:rPr>
                        <a:t>Log logistics</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a:effectLst/>
                        </a:rPr>
                        <a:t>0.53</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a:effectLst/>
                        </a:rPr>
                        <a:t>1.03</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r h="190500">
                <a:tc>
                  <a:txBody>
                    <a:bodyPr/>
                    <a:lstStyle/>
                    <a:p>
                      <a:pPr>
                        <a:lnSpc>
                          <a:spcPct val="107000"/>
                        </a:lnSpc>
                        <a:spcAft>
                          <a:spcPts val="0"/>
                        </a:spcAft>
                      </a:pPr>
                      <a:r>
                        <a:rPr lang="en-GB" sz="2200">
                          <a:effectLst/>
                        </a:rPr>
                        <a:t>Ice products</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2200" dirty="0">
                          <a:effectLst/>
                        </a:rPr>
                        <a:t>Burr</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a:effectLst/>
                        </a:rPr>
                        <a:t>0.84</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a:effectLst/>
                        </a:rPr>
                        <a:t>2.11</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r h="190500">
                <a:tc>
                  <a:txBody>
                    <a:bodyPr/>
                    <a:lstStyle/>
                    <a:p>
                      <a:pPr>
                        <a:lnSpc>
                          <a:spcPct val="107000"/>
                        </a:lnSpc>
                        <a:spcAft>
                          <a:spcPts val="0"/>
                        </a:spcAft>
                      </a:pPr>
                      <a:r>
                        <a:rPr lang="en-GB" sz="2200" dirty="0">
                          <a:effectLst/>
                        </a:rPr>
                        <a:t>Meat products</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2200" dirty="0">
                          <a:effectLst/>
                        </a:rPr>
                        <a:t>Burr</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dirty="0">
                          <a:effectLst/>
                        </a:rPr>
                        <a:t>0.89</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a:effectLst/>
                        </a:rPr>
                        <a:t>1.81</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r h="190500">
                <a:tc>
                  <a:txBody>
                    <a:bodyPr/>
                    <a:lstStyle/>
                    <a:p>
                      <a:pPr>
                        <a:lnSpc>
                          <a:spcPct val="107000"/>
                        </a:lnSpc>
                        <a:spcAft>
                          <a:spcPts val="0"/>
                        </a:spcAft>
                      </a:pPr>
                      <a:r>
                        <a:rPr lang="en-GB" sz="2200">
                          <a:effectLst/>
                        </a:rPr>
                        <a:t>Milk products</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2200">
                          <a:effectLst/>
                        </a:rPr>
                        <a:t>Pareto</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dirty="0">
                          <a:effectLst/>
                        </a:rPr>
                        <a:t>8.02</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dirty="0">
                          <a:effectLst/>
                        </a:rPr>
                        <a:t>10.83</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r h="190500">
                <a:tc>
                  <a:txBody>
                    <a:bodyPr/>
                    <a:lstStyle/>
                    <a:p>
                      <a:pPr>
                        <a:lnSpc>
                          <a:spcPct val="107000"/>
                        </a:lnSpc>
                        <a:spcAft>
                          <a:spcPts val="0"/>
                        </a:spcAft>
                      </a:pPr>
                      <a:r>
                        <a:rPr lang="en-GB" sz="2200">
                          <a:effectLst/>
                        </a:rPr>
                        <a:t>Pasta products</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2200">
                          <a:effectLst/>
                        </a:rPr>
                        <a:t>Log logistics</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a:effectLst/>
                        </a:rPr>
                        <a:t>0.56</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dirty="0">
                          <a:effectLst/>
                        </a:rPr>
                        <a:t>0.99</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r h="190500">
                <a:tc>
                  <a:txBody>
                    <a:bodyPr/>
                    <a:lstStyle/>
                    <a:p>
                      <a:pPr>
                        <a:lnSpc>
                          <a:spcPct val="107000"/>
                        </a:lnSpc>
                        <a:spcAft>
                          <a:spcPts val="0"/>
                        </a:spcAft>
                      </a:pPr>
                      <a:r>
                        <a:rPr lang="en-GB" sz="2200">
                          <a:effectLst/>
                        </a:rPr>
                        <a:t>Spices</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2200">
                          <a:effectLst/>
                        </a:rPr>
                        <a:t>Log normal</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a:effectLst/>
                        </a:rPr>
                        <a:t>0.56</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dirty="0">
                          <a:effectLst/>
                        </a:rPr>
                        <a:t>0.99</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5275451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Distribution fitting</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5933792" cy="4351338"/>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The package </a:t>
            </a:r>
            <a:r>
              <a:rPr lang="en-US" sz="2400" b="1" dirty="0" err="1">
                <a:latin typeface="Times New Roman" panose="02020603050405020304" pitchFamily="18" charset="0"/>
                <a:cs typeface="Times New Roman" panose="02020603050405020304" pitchFamily="18" charset="0"/>
              </a:rPr>
              <a:t>fitdistrplus</a:t>
            </a:r>
            <a:r>
              <a:rPr lang="en-US" sz="2400" dirty="0">
                <a:latin typeface="Times New Roman" panose="02020603050405020304" pitchFamily="18" charset="0"/>
                <a:cs typeface="Times New Roman" panose="02020603050405020304" pitchFamily="18" charset="0"/>
              </a:rPr>
              <a:t> provides functions for fitting univariate distributions to different types of data </a:t>
            </a:r>
            <a:r>
              <a:rPr lang="en-US" sz="2400" dirty="0" smtClean="0">
                <a:latin typeface="Times New Roman" panose="02020603050405020304" pitchFamily="18" charset="0"/>
                <a:cs typeface="Times New Roman" panose="02020603050405020304" pitchFamily="18" charset="0"/>
              </a:rPr>
              <a:t>and </a:t>
            </a:r>
            <a:r>
              <a:rPr lang="en-US" sz="2400" dirty="0">
                <a:latin typeface="Times New Roman" panose="02020603050405020304" pitchFamily="18" charset="0"/>
                <a:cs typeface="Times New Roman" panose="02020603050405020304" pitchFamily="18" charset="0"/>
              </a:rPr>
              <a:t>allowing different estimation methods (maximum likelihood, moment matching, quantile matching and maximum goodness-of-fit estimation).</a:t>
            </a:r>
            <a:endParaRPr lang="en-US" sz="2400" dirty="0" smtClean="0">
              <a:solidFill>
                <a:srgbClr val="222222"/>
              </a:solidFill>
              <a:latin typeface="Times New Roman" panose="02020603050405020304" pitchFamily="18" charset="0"/>
              <a:cs typeface="Times New Roman" panose="02020603050405020304" pitchFamily="18" charset="0"/>
            </a:endParaRPr>
          </a:p>
          <a:p>
            <a:pPr marL="0" indent="0">
              <a:buNone/>
            </a:pPr>
            <a:endParaRPr lang="en-US" sz="2400" dirty="0" smtClean="0">
              <a:solidFill>
                <a:srgbClr val="222222"/>
              </a:solidFill>
              <a:latin typeface="Times New Roman" panose="02020603050405020304" pitchFamily="18" charset="0"/>
              <a:cs typeface="Times New Roman" panose="02020603050405020304" pitchFamily="18" charset="0"/>
            </a:endParaRPr>
          </a:p>
          <a:p>
            <a:pPr marL="0" indent="0">
              <a:buNone/>
            </a:pPr>
            <a:r>
              <a:rPr lang="en-US" sz="2400" dirty="0" smtClean="0">
                <a:solidFill>
                  <a:srgbClr val="222222"/>
                </a:solidFill>
                <a:latin typeface="Times New Roman" panose="02020603050405020304" pitchFamily="18" charset="0"/>
                <a:cs typeface="Times New Roman" panose="02020603050405020304" pitchFamily="18" charset="0"/>
              </a:rPr>
              <a:t>Source: </a:t>
            </a:r>
            <a:r>
              <a:rPr lang="en-US" sz="2400" dirty="0" err="1" smtClean="0">
                <a:solidFill>
                  <a:srgbClr val="222222"/>
                </a:solidFill>
                <a:latin typeface="Times New Roman" panose="02020603050405020304" pitchFamily="18" charset="0"/>
                <a:cs typeface="Times New Roman" panose="02020603050405020304" pitchFamily="18" charset="0"/>
              </a:rPr>
              <a:t>Delignette</a:t>
            </a:r>
            <a:r>
              <a:rPr lang="en-US" sz="2400" dirty="0" smtClean="0">
                <a:solidFill>
                  <a:srgbClr val="222222"/>
                </a:solidFill>
                <a:latin typeface="Times New Roman" panose="02020603050405020304" pitchFamily="18" charset="0"/>
                <a:cs typeface="Times New Roman" panose="02020603050405020304" pitchFamily="18" charset="0"/>
              </a:rPr>
              <a:t>-Muller</a:t>
            </a:r>
            <a:r>
              <a:rPr lang="en-US" sz="2400" dirty="0">
                <a:solidFill>
                  <a:srgbClr val="222222"/>
                </a:solidFill>
                <a:latin typeface="Times New Roman" panose="02020603050405020304" pitchFamily="18" charset="0"/>
                <a:cs typeface="Times New Roman" panose="02020603050405020304" pitchFamily="18" charset="0"/>
              </a:rPr>
              <a:t>, M. L., &amp; </a:t>
            </a:r>
            <a:r>
              <a:rPr lang="en-US" sz="2400" dirty="0" err="1">
                <a:solidFill>
                  <a:srgbClr val="222222"/>
                </a:solidFill>
                <a:latin typeface="Times New Roman" panose="02020603050405020304" pitchFamily="18" charset="0"/>
                <a:cs typeface="Times New Roman" panose="02020603050405020304" pitchFamily="18" charset="0"/>
              </a:rPr>
              <a:t>Dutang</a:t>
            </a:r>
            <a:r>
              <a:rPr lang="en-US" sz="2400" dirty="0">
                <a:solidFill>
                  <a:srgbClr val="222222"/>
                </a:solidFill>
                <a:latin typeface="Times New Roman" panose="02020603050405020304" pitchFamily="18" charset="0"/>
                <a:cs typeface="Times New Roman" panose="02020603050405020304" pitchFamily="18" charset="0"/>
              </a:rPr>
              <a:t>, C. (2015). </a:t>
            </a:r>
            <a:r>
              <a:rPr lang="en-US" sz="2400" dirty="0" err="1">
                <a:solidFill>
                  <a:srgbClr val="222222"/>
                </a:solidFill>
                <a:latin typeface="Times New Roman" panose="02020603050405020304" pitchFamily="18" charset="0"/>
                <a:cs typeface="Times New Roman" panose="02020603050405020304" pitchFamily="18" charset="0"/>
              </a:rPr>
              <a:t>fitdistrplus</a:t>
            </a:r>
            <a:r>
              <a:rPr lang="en-US" sz="2400" dirty="0">
                <a:solidFill>
                  <a:srgbClr val="222222"/>
                </a:solidFill>
                <a:latin typeface="Times New Roman" panose="02020603050405020304" pitchFamily="18" charset="0"/>
                <a:cs typeface="Times New Roman" panose="02020603050405020304" pitchFamily="18" charset="0"/>
              </a:rPr>
              <a:t>: An R package for fitting distributions. </a:t>
            </a:r>
            <a:r>
              <a:rPr lang="en-US" sz="2400" i="1" dirty="0">
                <a:solidFill>
                  <a:srgbClr val="222222"/>
                </a:solidFill>
                <a:latin typeface="Times New Roman" panose="02020603050405020304" pitchFamily="18" charset="0"/>
                <a:cs typeface="Times New Roman" panose="02020603050405020304" pitchFamily="18" charset="0"/>
              </a:rPr>
              <a:t>Journal of Statistical Software</a:t>
            </a:r>
            <a:r>
              <a:rPr lang="en-US" sz="2400" dirty="0">
                <a:solidFill>
                  <a:srgbClr val="222222"/>
                </a:solidFill>
                <a:latin typeface="Times New Roman" panose="02020603050405020304" pitchFamily="18" charset="0"/>
                <a:cs typeface="Times New Roman" panose="02020603050405020304" pitchFamily="18" charset="0"/>
              </a:rPr>
              <a:t>, </a:t>
            </a:r>
            <a:r>
              <a:rPr lang="en-US" sz="2400" i="1" dirty="0">
                <a:solidFill>
                  <a:srgbClr val="222222"/>
                </a:solidFill>
                <a:latin typeface="Times New Roman" panose="02020603050405020304" pitchFamily="18" charset="0"/>
                <a:cs typeface="Times New Roman" panose="02020603050405020304" pitchFamily="18" charset="0"/>
              </a:rPr>
              <a:t>64</a:t>
            </a:r>
            <a:r>
              <a:rPr lang="en-US" sz="2400" dirty="0">
                <a:solidFill>
                  <a:srgbClr val="222222"/>
                </a:solidFill>
                <a:latin typeface="Times New Roman" panose="02020603050405020304" pitchFamily="18" charset="0"/>
                <a:cs typeface="Times New Roman" panose="02020603050405020304" pitchFamily="18" charset="0"/>
              </a:rPr>
              <a:t>(4), 1-34.</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634068" y="1650601"/>
            <a:ext cx="4719732" cy="4397680"/>
          </a:xfrm>
          <a:prstGeom prst="rect">
            <a:avLst/>
          </a:prstGeom>
        </p:spPr>
      </p:pic>
    </p:spTree>
    <p:extLst>
      <p:ext uri="{BB962C8B-B14F-4D97-AF65-F5344CB8AC3E}">
        <p14:creationId xmlns:p14="http://schemas.microsoft.com/office/powerpoint/2010/main" val="26192588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Traffic accidents</a:t>
            </a:r>
          </a:p>
        </p:txBody>
      </p:sp>
      <p:sp>
        <p:nvSpPr>
          <p:cNvPr id="3" name="Content Placeholder 2"/>
          <p:cNvSpPr>
            <a:spLocks noGrp="1"/>
          </p:cNvSpPr>
          <p:nvPr>
            <p:ph idx="1"/>
          </p:nvPr>
        </p:nvSpPr>
        <p:spPr>
          <a:xfrm>
            <a:off x="534154" y="5055478"/>
            <a:ext cx="11549204" cy="1792587"/>
          </a:xfrm>
        </p:spPr>
        <p:txBody>
          <a:bodyPr>
            <a:noAutofit/>
          </a:bodyPr>
          <a:lstStyle/>
          <a:p>
            <a:pPr marL="0" indent="0">
              <a:buNone/>
            </a:pPr>
            <a:r>
              <a:rPr lang="en-GB" sz="2400" dirty="0">
                <a:latin typeface="Times New Roman" panose="02020603050405020304" pitchFamily="18" charset="0"/>
                <a:cs typeface="Times New Roman" panose="02020603050405020304" pitchFamily="18" charset="0"/>
              </a:rPr>
              <a:t>The traffic flow are used from traffic grid model, which is included in </a:t>
            </a:r>
            <a:r>
              <a:rPr lang="en-GB" sz="2400" dirty="0" err="1" smtClean="0">
                <a:latin typeface="Times New Roman" panose="02020603050405020304" pitchFamily="18" charset="0"/>
                <a:cs typeface="Times New Roman" panose="02020603050405020304" pitchFamily="18" charset="0"/>
              </a:rPr>
              <a:t>Netlogo</a:t>
            </a:r>
            <a:r>
              <a:rPr lang="en-GB" sz="2400" dirty="0" smtClean="0">
                <a:latin typeface="Times New Roman" panose="02020603050405020304" pitchFamily="18" charset="0"/>
                <a:cs typeface="Times New Roman" panose="02020603050405020304" pitchFamily="18" charset="0"/>
              </a:rPr>
              <a:t> (</a:t>
            </a:r>
            <a:r>
              <a:rPr lang="en-GB" sz="2400" dirty="0" err="1" smtClean="0">
                <a:latin typeface="Times New Roman" panose="02020603050405020304" pitchFamily="18" charset="0"/>
                <a:cs typeface="Times New Roman" panose="02020603050405020304" pitchFamily="18" charset="0"/>
              </a:rPr>
              <a:t>Wilensky</a:t>
            </a:r>
            <a:r>
              <a:rPr lang="en-GB" sz="2400" dirty="0" smtClean="0">
                <a:latin typeface="Times New Roman" panose="02020603050405020304" pitchFamily="18" charset="0"/>
                <a:cs typeface="Times New Roman" panose="02020603050405020304" pitchFamily="18" charset="0"/>
              </a:rPr>
              <a:t> 2003).</a:t>
            </a:r>
          </a:p>
          <a:p>
            <a:pPr marL="0" indent="0">
              <a:buNone/>
            </a:pPr>
            <a:r>
              <a:rPr lang="en-GB" sz="2400" dirty="0" smtClean="0">
                <a:latin typeface="Times New Roman" panose="02020603050405020304" pitchFamily="18" charset="0"/>
                <a:cs typeface="Times New Roman" panose="02020603050405020304" pitchFamily="18" charset="0"/>
              </a:rPr>
              <a:t>Traffic </a:t>
            </a:r>
            <a:r>
              <a:rPr lang="en-GB" sz="2400" dirty="0">
                <a:latin typeface="Times New Roman" panose="02020603050405020304" pitchFamily="18" charset="0"/>
                <a:cs typeface="Times New Roman" panose="02020603050405020304" pitchFamily="18" charset="0"/>
              </a:rPr>
              <a:t>accident levels are derived from UK traffic accident statistics (Department of transport 2017</a:t>
            </a:r>
            <a:r>
              <a:rPr lang="en-GB" sz="2400" dirty="0" smtClean="0">
                <a:latin typeface="Times New Roman" panose="02020603050405020304" pitchFamily="18" charset="0"/>
                <a:cs typeface="Times New Roman" panose="02020603050405020304" pitchFamily="18" charset="0"/>
              </a:rPr>
              <a:t>).</a:t>
            </a:r>
          </a:p>
        </p:txBody>
      </p:sp>
      <p:graphicFrame>
        <p:nvGraphicFramePr>
          <p:cNvPr id="4" name="Table 3"/>
          <p:cNvGraphicFramePr>
            <a:graphicFrameLocks noGrp="1"/>
          </p:cNvGraphicFramePr>
          <p:nvPr>
            <p:extLst>
              <p:ext uri="{D42A27DB-BD31-4B8C-83A1-F6EECF244321}">
                <p14:modId xmlns:p14="http://schemas.microsoft.com/office/powerpoint/2010/main" val="3291209810"/>
              </p:ext>
            </p:extLst>
          </p:nvPr>
        </p:nvGraphicFramePr>
        <p:xfrm>
          <a:off x="1427432" y="1369464"/>
          <a:ext cx="8608886" cy="3518526"/>
        </p:xfrm>
        <a:graphic>
          <a:graphicData uri="http://schemas.openxmlformats.org/drawingml/2006/table">
            <a:tbl>
              <a:tblPr firstRow="1" firstCol="1" bandRow="1">
                <a:tableStyleId>{073A0DAA-6AF3-43AB-8588-CEC1D06C72B9}</a:tableStyleId>
              </a:tblPr>
              <a:tblGrid>
                <a:gridCol w="1184275"/>
                <a:gridCol w="1239838"/>
                <a:gridCol w="1620838"/>
                <a:gridCol w="1909000"/>
                <a:gridCol w="1495425"/>
                <a:gridCol w="1159510"/>
              </a:tblGrid>
              <a:tr h="1235574">
                <a:tc>
                  <a:txBody>
                    <a:bodyPr/>
                    <a:lstStyle/>
                    <a:p>
                      <a:pPr indent="180340" algn="ctr">
                        <a:lnSpc>
                          <a:spcPct val="107000"/>
                        </a:lnSpc>
                        <a:spcAft>
                          <a:spcPts val="0"/>
                        </a:spcAft>
                      </a:pPr>
                      <a:r>
                        <a:rPr lang="en-US" sz="2000" dirty="0" smtClean="0">
                          <a:effectLst/>
                          <a:latin typeface="Times New Roman" panose="02020603050405020304" pitchFamily="18" charset="0"/>
                          <a:cs typeface="Times New Roman" panose="02020603050405020304" pitchFamily="18" charset="0"/>
                        </a:rPr>
                        <a:t>Cluster</a:t>
                      </a:r>
                      <a:br>
                        <a:rPr lang="en-US" sz="2000" dirty="0" smtClean="0">
                          <a:effectLst/>
                          <a:latin typeface="Times New Roman" panose="02020603050405020304" pitchFamily="18" charset="0"/>
                          <a:cs typeface="Times New Roman" panose="02020603050405020304" pitchFamily="18" charset="0"/>
                        </a:rPr>
                      </a:br>
                      <a:r>
                        <a:rPr lang="en-US" sz="2000" dirty="0" smtClean="0">
                          <a:effectLst/>
                          <a:latin typeface="Times New Roman" panose="02020603050405020304" pitchFamily="18" charset="0"/>
                          <a:cs typeface="Times New Roman" panose="02020603050405020304" pitchFamily="18" charset="0"/>
                        </a:rPr>
                        <a:t>ID</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smtClean="0">
                          <a:effectLst/>
                          <a:latin typeface="Times New Roman" panose="02020603050405020304" pitchFamily="18" charset="0"/>
                          <a:cs typeface="Times New Roman" panose="02020603050405020304" pitchFamily="18" charset="0"/>
                        </a:rPr>
                        <a:t>Traffic</a:t>
                      </a:r>
                      <a:br>
                        <a:rPr lang="en-US" sz="2000" dirty="0" smtClean="0">
                          <a:effectLst/>
                          <a:latin typeface="Times New Roman" panose="02020603050405020304" pitchFamily="18" charset="0"/>
                          <a:cs typeface="Times New Roman" panose="02020603050405020304" pitchFamily="18" charset="0"/>
                        </a:rPr>
                      </a:br>
                      <a:r>
                        <a:rPr lang="en-US" sz="2000" dirty="0" smtClean="0">
                          <a:effectLst/>
                          <a:latin typeface="Times New Roman" panose="02020603050405020304" pitchFamily="18" charset="0"/>
                          <a:cs typeface="Times New Roman" panose="02020603050405020304" pitchFamily="18" charset="0"/>
                        </a:rPr>
                        <a:t>accident</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smtClean="0">
                          <a:effectLst/>
                          <a:latin typeface="Times New Roman" panose="02020603050405020304" pitchFamily="18" charset="0"/>
                          <a:cs typeface="Times New Roman" panose="02020603050405020304" pitchFamily="18" charset="0"/>
                        </a:rPr>
                        <a:t>Vehicles</a:t>
                      </a:r>
                      <a:br>
                        <a:rPr lang="en-US" sz="2000" dirty="0" smtClean="0">
                          <a:effectLst/>
                          <a:latin typeface="Times New Roman" panose="02020603050405020304" pitchFamily="18" charset="0"/>
                          <a:cs typeface="Times New Roman" panose="02020603050405020304" pitchFamily="18" charset="0"/>
                        </a:rPr>
                      </a:br>
                      <a:r>
                        <a:rPr lang="en-US" sz="2000" dirty="0" smtClean="0">
                          <a:effectLst/>
                          <a:latin typeface="Times New Roman" panose="02020603050405020304" pitchFamily="18" charset="0"/>
                          <a:cs typeface="Times New Roman" panose="02020603050405020304" pitchFamily="18" charset="0"/>
                        </a:rPr>
                        <a:t>involved</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Probability</a:t>
                      </a:r>
                      <a:br>
                        <a:rPr lang="en-US" sz="2000" dirty="0">
                          <a:effectLst/>
                          <a:latin typeface="Times New Roman" panose="02020603050405020304" pitchFamily="18" charset="0"/>
                          <a:cs typeface="Times New Roman" panose="02020603050405020304" pitchFamily="18" charset="0"/>
                        </a:rPr>
                      </a:br>
                      <a:r>
                        <a:rPr lang="en-US" sz="2000" dirty="0">
                          <a:effectLst/>
                          <a:latin typeface="Times New Roman" panose="02020603050405020304" pitchFamily="18" charset="0"/>
                          <a:cs typeface="Times New Roman" panose="02020603050405020304" pitchFamily="18" charset="0"/>
                        </a:rPr>
                        <a:t>per conjunction</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Reduction</a:t>
                      </a:r>
                      <a:br>
                        <a:rPr lang="en-US" sz="2000" dirty="0">
                          <a:effectLst/>
                          <a:latin typeface="Times New Roman" panose="02020603050405020304" pitchFamily="18" charset="0"/>
                          <a:cs typeface="Times New Roman" panose="02020603050405020304" pitchFamily="18" charset="0"/>
                        </a:rPr>
                      </a:br>
                      <a:r>
                        <a:rPr lang="en-US" sz="2000" dirty="0">
                          <a:effectLst/>
                          <a:latin typeface="Times New Roman" panose="02020603050405020304" pitchFamily="18" charset="0"/>
                          <a:cs typeface="Times New Roman" panose="02020603050405020304" pitchFamily="18" charset="0"/>
                        </a:rPr>
                        <a:t>to speed</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indent="0" algn="ctr">
                        <a:lnSpc>
                          <a:spcPct val="107000"/>
                        </a:lnSpc>
                        <a:spcAft>
                          <a:spcPts val="0"/>
                        </a:spcAft>
                      </a:pPr>
                      <a:r>
                        <a:rPr lang="en-US" sz="2000" dirty="0" smtClean="0">
                          <a:effectLst/>
                          <a:latin typeface="Times New Roman" panose="02020603050405020304" pitchFamily="18" charset="0"/>
                          <a:cs typeface="Times New Roman" panose="02020603050405020304" pitchFamily="18" charset="0"/>
                        </a:rPr>
                        <a:t>Accident</a:t>
                      </a:r>
                      <a:br>
                        <a:rPr lang="en-US" sz="2000" dirty="0" smtClean="0">
                          <a:effectLst/>
                          <a:latin typeface="Times New Roman" panose="02020603050405020304" pitchFamily="18" charset="0"/>
                          <a:cs typeface="Times New Roman" panose="02020603050405020304" pitchFamily="18" charset="0"/>
                        </a:rPr>
                      </a:br>
                      <a:r>
                        <a:rPr lang="en-US" sz="2000" dirty="0" smtClean="0">
                          <a:effectLst/>
                          <a:latin typeface="Times New Roman" panose="02020603050405020304" pitchFamily="18" charset="0"/>
                          <a:cs typeface="Times New Roman" panose="02020603050405020304" pitchFamily="18" charset="0"/>
                        </a:rPr>
                        <a:t>duration</a:t>
                      </a:r>
                      <a:br>
                        <a:rPr lang="en-US" sz="2000" dirty="0" smtClean="0">
                          <a:effectLst/>
                          <a:latin typeface="Times New Roman" panose="02020603050405020304" pitchFamily="18" charset="0"/>
                          <a:cs typeface="Times New Roman" panose="02020603050405020304" pitchFamily="18" charset="0"/>
                        </a:rPr>
                      </a:br>
                      <a:r>
                        <a:rPr lang="en-US" sz="2000" dirty="0" smtClean="0">
                          <a:effectLst/>
                          <a:latin typeface="Times New Roman" panose="02020603050405020304" pitchFamily="18" charset="0"/>
                          <a:cs typeface="Times New Roman" panose="02020603050405020304" pitchFamily="18" charset="0"/>
                        </a:rPr>
                        <a:t>(min</a:t>
                      </a:r>
                      <a:r>
                        <a:rPr lang="en-US" sz="2000" dirty="0">
                          <a:effectLst/>
                          <a:latin typeface="Times New Roman" panose="02020603050405020304" pitchFamily="18" charset="0"/>
                          <a:cs typeface="Times New Roman" panose="02020603050405020304" pitchFamily="18" charset="0"/>
                        </a:rPr>
                        <a:t>)</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r h="308893">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0</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Low</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Less than 4</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0.000628</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15%</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60</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08893">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1</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Low</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Less than 4</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0.000596</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15%</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60</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08893">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2</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High</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Less than 4</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0.000008</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70%</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150</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08893">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2</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Medium</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Less than 4</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0.000128</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30%</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90</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08893">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3</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High</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More than 4</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0.000004</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85%</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180</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08893">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3</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Medium</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More than 4</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0.000006</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65%</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120</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08893">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3</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Low</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More than 4</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0.000046</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30%</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90</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6830884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75175" y="2927791"/>
            <a:ext cx="11515725" cy="3771900"/>
          </a:xfrm>
          <a:prstGeom prst="rect">
            <a:avLst/>
          </a:prstGeom>
        </p:spPr>
      </p:pic>
      <p:sp>
        <p:nvSpPr>
          <p:cNvPr id="2" name="Title 1"/>
          <p:cNvSpPr>
            <a:spLocks noGrp="1"/>
          </p:cNvSpPr>
          <p:nvPr>
            <p:ph type="title"/>
          </p:nvPr>
        </p:nvSpPr>
        <p:spPr>
          <a:xfrm>
            <a:off x="602810" y="143413"/>
            <a:ext cx="10515600" cy="1325563"/>
          </a:xfrm>
        </p:spPr>
        <p:txBody>
          <a:bodyPr/>
          <a:lstStyle/>
          <a:p>
            <a:r>
              <a:rPr lang="en-US" b="1" dirty="0" smtClean="0">
                <a:latin typeface="Times New Roman" panose="02020603050405020304" pitchFamily="18" charset="0"/>
                <a:cs typeface="Times New Roman" panose="02020603050405020304" pitchFamily="18" charset="0"/>
              </a:rPr>
              <a:t>London traffic accident clusters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50302" y="1335723"/>
            <a:ext cx="5000295" cy="4351338"/>
          </a:xfrm>
        </p:spPr>
        <p:txBody>
          <a:bodyPr>
            <a:normAutofit/>
          </a:bodyPr>
          <a:lstStyle/>
          <a:p>
            <a:r>
              <a:rPr lang="en-US" sz="2400" dirty="0" smtClean="0">
                <a:latin typeface="Times New Roman" panose="02020603050405020304" pitchFamily="18" charset="0"/>
                <a:cs typeface="Times New Roman" panose="02020603050405020304" pitchFamily="18" charset="0"/>
              </a:rPr>
              <a:t>Module</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sklearn</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geopandas</a:t>
            </a:r>
            <a:endParaRPr lang="en-US" sz="2400" dirty="0" smtClean="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Density-based spatial clustering of applications with </a:t>
            </a:r>
            <a:r>
              <a:rPr lang="en-US" sz="2400" dirty="0" smtClean="0">
                <a:latin typeface="Times New Roman" panose="02020603050405020304" pitchFamily="18" charset="0"/>
                <a:cs typeface="Times New Roman" panose="02020603050405020304" pitchFamily="18" charset="0"/>
              </a:rPr>
              <a:t>noise (DBSCAN)</a:t>
            </a: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5000625" y="1602228"/>
            <a:ext cx="6353175" cy="3048000"/>
          </a:xfrm>
          <a:prstGeom prst="rect">
            <a:avLst/>
          </a:prstGeom>
        </p:spPr>
      </p:pic>
    </p:spTree>
    <p:extLst>
      <p:ext uri="{BB962C8B-B14F-4D97-AF65-F5344CB8AC3E}">
        <p14:creationId xmlns:p14="http://schemas.microsoft.com/office/powerpoint/2010/main" val="32075236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normAutofit/>
          </a:bodyPr>
          <a:lstStyle/>
          <a:p>
            <a:r>
              <a:rPr lang="en-GB" sz="4800" b="1" dirty="0" smtClean="0">
                <a:latin typeface="Times New Roman" panose="02020603050405020304" pitchFamily="18" charset="0"/>
                <a:cs typeface="Times New Roman" panose="02020603050405020304" pitchFamily="18" charset="0"/>
              </a:rPr>
              <a:t>AGENTS</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08331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b="1" dirty="0" err="1" smtClean="0">
                <a:latin typeface="Times New Roman" panose="02020603050405020304" pitchFamily="18" charset="0"/>
                <a:cs typeface="Times New Roman" panose="02020603050405020304" pitchFamily="18" charset="0"/>
              </a:rPr>
              <a:t>Agents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pPr marL="0" indent="0">
              <a:buNone/>
            </a:pPr>
            <a:r>
              <a:rPr lang="en-US" b="1" dirty="0" smtClean="0">
                <a:latin typeface="Times New Roman" panose="02020603050405020304" pitchFamily="18" charset="0"/>
                <a:cs typeface="Times New Roman" panose="02020603050405020304" pitchFamily="18" charset="0"/>
              </a:rPr>
              <a:t>Turtles:</a:t>
            </a:r>
          </a:p>
          <a:p>
            <a:r>
              <a:rPr lang="en-US" dirty="0" smtClean="0">
                <a:latin typeface="Times New Roman" panose="02020603050405020304" pitchFamily="18" charset="0"/>
                <a:cs typeface="Times New Roman" panose="02020603050405020304" pitchFamily="18" charset="0"/>
              </a:rPr>
              <a:t>Cars</a:t>
            </a:r>
          </a:p>
          <a:p>
            <a:r>
              <a:rPr lang="en-US" dirty="0" smtClean="0">
                <a:latin typeface="Times New Roman" panose="02020603050405020304" pitchFamily="18" charset="0"/>
                <a:cs typeface="Times New Roman" panose="02020603050405020304" pitchFamily="18" charset="0"/>
              </a:rPr>
              <a:t>Household</a:t>
            </a:r>
          </a:p>
          <a:p>
            <a:r>
              <a:rPr lang="en-US" dirty="0" smtClean="0">
                <a:latin typeface="Times New Roman" panose="02020603050405020304" pitchFamily="18" charset="0"/>
                <a:cs typeface="Times New Roman" panose="02020603050405020304" pitchFamily="18" charset="0"/>
              </a:rPr>
              <a:t>Warehouse</a:t>
            </a:r>
          </a:p>
          <a:p>
            <a:r>
              <a:rPr lang="en-US" dirty="0" smtClean="0">
                <a:latin typeface="Times New Roman" panose="02020603050405020304" pitchFamily="18" charset="0"/>
                <a:cs typeface="Times New Roman" panose="02020603050405020304" pitchFamily="18" charset="0"/>
              </a:rPr>
              <a:t>Trucks</a:t>
            </a:r>
          </a:p>
          <a:p>
            <a:pPr marL="0" indent="0">
              <a:buNone/>
            </a:pPr>
            <a:endParaRPr lang="en-US" b="1" dirty="0" smtClean="0">
              <a:latin typeface="Times New Roman" panose="02020603050405020304" pitchFamily="18" charset="0"/>
              <a:cs typeface="Times New Roman" panose="02020603050405020304" pitchFamily="18" charset="0"/>
            </a:endParaRPr>
          </a:p>
          <a:p>
            <a:pPr marL="0" indent="0">
              <a:buNone/>
            </a:pPr>
            <a:r>
              <a:rPr lang="en-US" b="1" dirty="0" smtClean="0">
                <a:latin typeface="Times New Roman" panose="02020603050405020304" pitchFamily="18" charset="0"/>
                <a:cs typeface="Times New Roman" panose="02020603050405020304" pitchFamily="18" charset="0"/>
              </a:rPr>
              <a:t>Patches:</a:t>
            </a:r>
          </a:p>
          <a:p>
            <a:r>
              <a:rPr lang="en-US" dirty="0">
                <a:latin typeface="Times New Roman" panose="02020603050405020304" pitchFamily="18" charset="0"/>
                <a:cs typeface="Times New Roman" panose="02020603050405020304" pitchFamily="18" charset="0"/>
              </a:rPr>
              <a:t>Traffic </a:t>
            </a:r>
            <a:r>
              <a:rPr lang="en-US" dirty="0" smtClean="0">
                <a:latin typeface="Times New Roman" panose="02020603050405020304" pitchFamily="18" charset="0"/>
                <a:cs typeface="Times New Roman" panose="02020603050405020304" pitchFamily="18" charset="0"/>
              </a:rPr>
              <a:t>lights</a:t>
            </a:r>
          </a:p>
          <a:p>
            <a:r>
              <a:rPr lang="en-US" dirty="0" smtClean="0">
                <a:latin typeface="Times New Roman" panose="02020603050405020304" pitchFamily="18" charset="0"/>
                <a:cs typeface="Times New Roman" panose="02020603050405020304" pitchFamily="18" charset="0"/>
              </a:rPr>
              <a:t>Intersections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637165" y="1447007"/>
            <a:ext cx="4438650" cy="1000125"/>
          </a:xfrm>
          <a:prstGeom prst="rect">
            <a:avLst/>
          </a:prstGeom>
        </p:spPr>
      </p:pic>
      <p:pic>
        <p:nvPicPr>
          <p:cNvPr id="5" name="Picture 4"/>
          <p:cNvPicPr>
            <a:picLocks noChangeAspect="1"/>
          </p:cNvPicPr>
          <p:nvPr/>
        </p:nvPicPr>
        <p:blipFill>
          <a:blip r:embed="rId3"/>
          <a:stretch>
            <a:fillRect/>
          </a:stretch>
        </p:blipFill>
        <p:spPr>
          <a:xfrm>
            <a:off x="4637165" y="2825750"/>
            <a:ext cx="1962150" cy="2419350"/>
          </a:xfrm>
          <a:prstGeom prst="rect">
            <a:avLst/>
          </a:prstGeom>
        </p:spPr>
      </p:pic>
      <p:pic>
        <p:nvPicPr>
          <p:cNvPr id="6" name="Picture 5"/>
          <p:cNvPicPr>
            <a:picLocks noChangeAspect="1"/>
          </p:cNvPicPr>
          <p:nvPr/>
        </p:nvPicPr>
        <p:blipFill>
          <a:blip r:embed="rId4"/>
          <a:stretch>
            <a:fillRect/>
          </a:stretch>
        </p:blipFill>
        <p:spPr>
          <a:xfrm>
            <a:off x="6598654" y="2825750"/>
            <a:ext cx="2152650" cy="2838450"/>
          </a:xfrm>
          <a:prstGeom prst="rect">
            <a:avLst/>
          </a:prstGeom>
        </p:spPr>
      </p:pic>
      <p:pic>
        <p:nvPicPr>
          <p:cNvPr id="7" name="Picture 6"/>
          <p:cNvPicPr>
            <a:picLocks noChangeAspect="1"/>
          </p:cNvPicPr>
          <p:nvPr/>
        </p:nvPicPr>
        <p:blipFill>
          <a:blip r:embed="rId5"/>
          <a:stretch>
            <a:fillRect/>
          </a:stretch>
        </p:blipFill>
        <p:spPr>
          <a:xfrm>
            <a:off x="8751304" y="2825750"/>
            <a:ext cx="2466975" cy="3629025"/>
          </a:xfrm>
          <a:prstGeom prst="rect">
            <a:avLst/>
          </a:prstGeom>
        </p:spPr>
      </p:pic>
    </p:spTree>
    <p:extLst>
      <p:ext uri="{BB962C8B-B14F-4D97-AF65-F5344CB8AC3E}">
        <p14:creationId xmlns:p14="http://schemas.microsoft.com/office/powerpoint/2010/main" val="29556588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normAutofit/>
          </a:bodyPr>
          <a:lstStyle/>
          <a:p>
            <a:r>
              <a:rPr lang="en-GB" sz="4800" b="1" dirty="0" smtClean="0">
                <a:latin typeface="Times New Roman" panose="02020603050405020304" pitchFamily="18" charset="0"/>
                <a:cs typeface="Times New Roman" panose="02020603050405020304" pitchFamily="18" charset="0"/>
              </a:rPr>
              <a:t>INTERACTION OF AGENTS</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04399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anose="02020603050405020304" pitchFamily="18" charset="0"/>
                <a:cs typeface="Times New Roman" panose="02020603050405020304" pitchFamily="18" charset="0"/>
              </a:rPr>
              <a:t>Valentas Gružauskas</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63115"/>
            <a:ext cx="11528834" cy="4351338"/>
          </a:xfrm>
        </p:spPr>
        <p:txBody>
          <a:bodyPr>
            <a:normAutofit/>
          </a:bodyPr>
          <a:lstStyle/>
          <a:p>
            <a:pPr marL="0" indent="0">
              <a:buNone/>
            </a:pPr>
            <a:r>
              <a:rPr lang="en-GB" sz="2400" b="1" dirty="0" smtClean="0">
                <a:latin typeface="Times New Roman" panose="02020603050405020304" pitchFamily="18" charset="0"/>
                <a:cs typeface="Times New Roman" panose="02020603050405020304" pitchFamily="18" charset="0"/>
              </a:rPr>
              <a:t>Independent Business Owner</a:t>
            </a:r>
          </a:p>
          <a:p>
            <a:pPr marL="0" indent="0">
              <a:buNone/>
            </a:pPr>
            <a:r>
              <a:rPr lang="en-GB" sz="2400" dirty="0" smtClean="0">
                <a:latin typeface="Times New Roman" panose="02020603050405020304" pitchFamily="18" charset="0"/>
                <a:cs typeface="Times New Roman" panose="02020603050405020304" pitchFamily="18" charset="0"/>
              </a:rPr>
              <a:t>Expanding a business system with Internet Service Corporation, </a:t>
            </a:r>
            <a:r>
              <a:rPr lang="en-GB" sz="2400" dirty="0" err="1" smtClean="0">
                <a:latin typeface="Times New Roman" panose="02020603050405020304" pitchFamily="18" charset="0"/>
                <a:cs typeface="Times New Roman" panose="02020603050405020304" pitchFamily="18" charset="0"/>
              </a:rPr>
              <a:t>Yager</a:t>
            </a:r>
            <a:r>
              <a:rPr lang="en-GB" sz="2400" dirty="0" smtClean="0">
                <a:latin typeface="Times New Roman" panose="02020603050405020304" pitchFamily="18" charset="0"/>
                <a:cs typeface="Times New Roman" panose="02020603050405020304" pitchFamily="18" charset="0"/>
              </a:rPr>
              <a:t> Group</a:t>
            </a:r>
          </a:p>
          <a:p>
            <a:endParaRPr lang="en-GB" sz="2400" dirty="0" smtClean="0">
              <a:latin typeface="Times New Roman" panose="02020603050405020304" pitchFamily="18" charset="0"/>
              <a:cs typeface="Times New Roman" panose="02020603050405020304" pitchFamily="18" charset="0"/>
            </a:endParaRPr>
          </a:p>
          <a:p>
            <a:pPr marL="0" indent="0">
              <a:buNone/>
            </a:pPr>
            <a:r>
              <a:rPr lang="en-GB" sz="2400" b="1" dirty="0" smtClean="0">
                <a:latin typeface="Times New Roman" panose="02020603050405020304" pitchFamily="18" charset="0"/>
                <a:cs typeface="Times New Roman" panose="02020603050405020304" pitchFamily="18" charset="0"/>
              </a:rPr>
              <a:t>PhD Student</a:t>
            </a:r>
          </a:p>
          <a:p>
            <a:pPr marL="0" indent="0">
              <a:buNone/>
            </a:pPr>
            <a:r>
              <a:rPr lang="en-GB" sz="2400" dirty="0" smtClean="0">
                <a:latin typeface="Times New Roman" panose="02020603050405020304" pitchFamily="18" charset="0"/>
                <a:cs typeface="Times New Roman" panose="02020603050405020304" pitchFamily="18" charset="0"/>
              </a:rPr>
              <a:t>Kaunas University of Technology, PhD in management science from 2016</a:t>
            </a:r>
          </a:p>
          <a:p>
            <a:pPr marL="0" indent="0">
              <a:buNone/>
            </a:pPr>
            <a:endParaRPr lang="en-GB" sz="2400" dirty="0" smtClean="0">
              <a:latin typeface="Times New Roman" panose="02020603050405020304" pitchFamily="18" charset="0"/>
              <a:cs typeface="Times New Roman" panose="02020603050405020304" pitchFamily="18" charset="0"/>
            </a:endParaRPr>
          </a:p>
          <a:p>
            <a:pPr marL="0" indent="0">
              <a:buNone/>
            </a:pPr>
            <a:r>
              <a:rPr lang="en-GB" sz="2400" b="1" dirty="0" smtClean="0">
                <a:latin typeface="Times New Roman" panose="02020603050405020304" pitchFamily="18" charset="0"/>
                <a:cs typeface="Times New Roman" panose="02020603050405020304" pitchFamily="18" charset="0"/>
              </a:rPr>
              <a:t>Freelance Data Science</a:t>
            </a:r>
          </a:p>
          <a:p>
            <a:pPr marL="0" indent="0">
              <a:buNone/>
            </a:pPr>
            <a:r>
              <a:rPr lang="en-GB" sz="2400" dirty="0" smtClean="0">
                <a:latin typeface="Times New Roman" panose="02020603050405020304" pitchFamily="18" charset="0"/>
                <a:cs typeface="Times New Roman" panose="02020603050405020304" pitchFamily="18" charset="0"/>
              </a:rPr>
              <a:t>Statistical analysis, visualization, automation and machine learning approaches</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2426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imes New Roman" panose="02020603050405020304" pitchFamily="18" charset="0"/>
                <a:cs typeface="Times New Roman" panose="02020603050405020304" pitchFamily="18" charset="0"/>
              </a:rPr>
              <a:t>The process of the </a:t>
            </a:r>
            <a:r>
              <a:rPr lang="en-GB" b="1" dirty="0" smtClean="0">
                <a:latin typeface="Times New Roman" panose="02020603050405020304" pitchFamily="18" charset="0"/>
                <a:cs typeface="Times New Roman" panose="02020603050405020304" pitchFamily="18" charset="0"/>
              </a:rPr>
              <a:t>model</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3821" y="1469143"/>
            <a:ext cx="7824357" cy="4939900"/>
          </a:xfrm>
          <a:prstGeom prst="rect">
            <a:avLst/>
          </a:prstGeom>
        </p:spPr>
      </p:pic>
    </p:spTree>
    <p:extLst>
      <p:ext uri="{BB962C8B-B14F-4D97-AF65-F5344CB8AC3E}">
        <p14:creationId xmlns:p14="http://schemas.microsoft.com/office/powerpoint/2010/main" val="31874531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Database (PostgreSQL, module: psycopg2)</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71537" y="1554021"/>
            <a:ext cx="10515600" cy="4351338"/>
          </a:xfrm>
        </p:spPr>
        <p:txBody>
          <a:bodyPr>
            <a:normAutofit/>
          </a:bodyPr>
          <a:lstStyle/>
          <a:p>
            <a:r>
              <a:rPr lang="en-US" sz="2400" dirty="0" smtClean="0">
                <a:latin typeface="Times New Roman" panose="02020603050405020304" pitchFamily="18" charset="0"/>
                <a:cs typeface="Times New Roman" panose="02020603050405020304" pitchFamily="18" charset="0"/>
              </a:rPr>
              <a:t>Inventory list</a:t>
            </a:r>
          </a:p>
          <a:p>
            <a:r>
              <a:rPr lang="en-US" sz="2400" dirty="0" smtClean="0">
                <a:latin typeface="Times New Roman" panose="02020603050405020304" pitchFamily="18" charset="0"/>
                <a:cs typeface="Times New Roman" panose="02020603050405020304" pitchFamily="18" charset="0"/>
              </a:rPr>
              <a:t>Truck schedule</a:t>
            </a:r>
          </a:p>
          <a:p>
            <a:r>
              <a:rPr lang="en-US" sz="2400" dirty="0" smtClean="0">
                <a:latin typeface="Times New Roman" panose="02020603050405020304" pitchFamily="18" charset="0"/>
                <a:cs typeface="Times New Roman" panose="02020603050405020304" pitchFamily="18" charset="0"/>
              </a:rPr>
              <a:t>Actual and planned schedule results</a:t>
            </a:r>
          </a:p>
          <a:p>
            <a:r>
              <a:rPr lang="en-US" sz="2400" dirty="0" smtClean="0">
                <a:latin typeface="Times New Roman" panose="02020603050405020304" pitchFamily="18" charset="0"/>
                <a:cs typeface="Times New Roman" panose="02020603050405020304" pitchFamily="18" charset="0"/>
              </a:rPr>
              <a:t>Planned map with locations &amp; speed</a:t>
            </a:r>
          </a:p>
          <a:p>
            <a:r>
              <a:rPr lang="en-US" sz="2400" dirty="0" smtClean="0">
                <a:latin typeface="Times New Roman" panose="02020603050405020304" pitchFamily="18" charset="0"/>
                <a:cs typeface="Times New Roman" panose="02020603050405020304" pitchFamily="18" charset="0"/>
              </a:rPr>
              <a:t>Etc.</a:t>
            </a: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838200" y="4068353"/>
            <a:ext cx="9296400" cy="1419225"/>
          </a:xfrm>
          <a:prstGeom prst="rect">
            <a:avLst/>
          </a:prstGeom>
        </p:spPr>
      </p:pic>
    </p:spTree>
    <p:extLst>
      <p:ext uri="{BB962C8B-B14F-4D97-AF65-F5344CB8AC3E}">
        <p14:creationId xmlns:p14="http://schemas.microsoft.com/office/powerpoint/2010/main" val="15414483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4559" y="1690688"/>
            <a:ext cx="10953750" cy="5010150"/>
          </a:xfrm>
          <a:prstGeom prst="rect">
            <a:avLst/>
          </a:prstGeom>
        </p:spPr>
      </p:pic>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Household orders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90034" y="1690688"/>
            <a:ext cx="4204580" cy="4351338"/>
          </a:xfrm>
        </p:spPr>
        <p:txBody>
          <a:bodyPr/>
          <a:lstStyle/>
          <a:p>
            <a:pPr marL="0" indent="0">
              <a:buNone/>
            </a:pPr>
            <a:r>
              <a:rPr lang="en-US" b="1" dirty="0" smtClean="0">
                <a:latin typeface="Times New Roman" panose="02020603050405020304" pitchFamily="18" charset="0"/>
                <a:cs typeface="Times New Roman" panose="02020603050405020304" pitchFamily="18" charset="0"/>
              </a:rPr>
              <a:t>household-make-order:</a:t>
            </a:r>
          </a:p>
          <a:p>
            <a:pPr lvl="1"/>
            <a:r>
              <a:rPr lang="en-US" dirty="0" smtClean="0">
                <a:latin typeface="Times New Roman" panose="02020603050405020304" pitchFamily="18" charset="0"/>
                <a:cs typeface="Times New Roman" panose="02020603050405020304" pitchFamily="18" charset="0"/>
              </a:rPr>
              <a:t>Select time window</a:t>
            </a:r>
          </a:p>
          <a:p>
            <a:pPr lvl="1"/>
            <a:r>
              <a:rPr lang="en-US" dirty="0" smtClean="0">
                <a:latin typeface="Times New Roman" panose="02020603050405020304" pitchFamily="18" charset="0"/>
                <a:cs typeface="Times New Roman" panose="02020603050405020304" pitchFamily="18" charset="0"/>
              </a:rPr>
              <a:t>Demand</a:t>
            </a:r>
          </a:p>
        </p:txBody>
      </p:sp>
    </p:spTree>
    <p:extLst>
      <p:ext uri="{BB962C8B-B14F-4D97-AF65-F5344CB8AC3E}">
        <p14:creationId xmlns:p14="http://schemas.microsoft.com/office/powerpoint/2010/main" val="19968248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Car movement</a:t>
            </a:r>
            <a:endParaRPr lang="en-US"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17695" y="1690688"/>
            <a:ext cx="6590923" cy="3867023"/>
          </a:xfrm>
          <a:prstGeom prst="rect">
            <a:avLst/>
          </a:prstGeom>
        </p:spPr>
      </p:pic>
      <p:pic>
        <p:nvPicPr>
          <p:cNvPr id="5" name="Picture 4"/>
          <p:cNvPicPr>
            <a:picLocks noChangeAspect="1"/>
          </p:cNvPicPr>
          <p:nvPr/>
        </p:nvPicPr>
        <p:blipFill>
          <a:blip r:embed="rId3"/>
          <a:stretch>
            <a:fillRect/>
          </a:stretch>
        </p:blipFill>
        <p:spPr>
          <a:xfrm>
            <a:off x="6628994" y="2600669"/>
            <a:ext cx="5789248" cy="2957042"/>
          </a:xfrm>
          <a:prstGeom prst="rect">
            <a:avLst/>
          </a:prstGeom>
        </p:spPr>
      </p:pic>
    </p:spTree>
    <p:extLst>
      <p:ext uri="{BB962C8B-B14F-4D97-AF65-F5344CB8AC3E}">
        <p14:creationId xmlns:p14="http://schemas.microsoft.com/office/powerpoint/2010/main" val="7955649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Traditional routing (</a:t>
            </a:r>
            <a:r>
              <a:rPr lang="en-US" b="1" dirty="0" err="1" smtClean="0">
                <a:latin typeface="Times New Roman" panose="02020603050405020304" pitchFamily="18" charset="0"/>
                <a:cs typeface="Times New Roman" panose="02020603050405020304" pitchFamily="18" charset="0"/>
              </a:rPr>
              <a:t>matlab</a:t>
            </a:r>
            <a:r>
              <a:rPr lang="en-US" b="1" dirty="0" smtClean="0">
                <a:latin typeface="Times New Roman" panose="02020603050405020304" pitchFamily="18" charset="0"/>
                <a:cs typeface="Times New Roman" panose="02020603050405020304" pitchFamily="18" charset="0"/>
              </a:rPr>
              <a:t> &amp; Java)</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Generate historical speed from </a:t>
            </a:r>
            <a:r>
              <a:rPr lang="en-US" dirty="0" err="1" smtClean="0">
                <a:latin typeface="Times New Roman" panose="02020603050405020304" pitchFamily="18" charset="0"/>
                <a:cs typeface="Times New Roman" panose="02020603050405020304" pitchFamily="18" charset="0"/>
              </a:rPr>
              <a:t>Netlogo</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Generate map from road, household and warehouse location from </a:t>
            </a:r>
            <a:r>
              <a:rPr lang="en-US" dirty="0" err="1" smtClean="0">
                <a:latin typeface="Times New Roman" panose="02020603050405020304" pitchFamily="18" charset="0"/>
                <a:cs typeface="Times New Roman" panose="02020603050405020304" pitchFamily="18" charset="0"/>
              </a:rPr>
              <a:t>Netlogo</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Create interpolation matrix of historical </a:t>
            </a:r>
            <a:r>
              <a:rPr lang="en-US" dirty="0" smtClean="0">
                <a:latin typeface="Times New Roman" panose="02020603050405020304" pitchFamily="18" charset="0"/>
                <a:cs typeface="Times New Roman" panose="02020603050405020304" pitchFamily="18" charset="0"/>
              </a:rPr>
              <a:t>speed variation by time</a:t>
            </a:r>
          </a:p>
          <a:p>
            <a:r>
              <a:rPr lang="en-US" dirty="0" smtClean="0">
                <a:latin typeface="Times New Roman" panose="02020603050405020304" pitchFamily="18" charset="0"/>
                <a:cs typeface="Times New Roman" panose="02020603050405020304" pitchFamily="18" charset="0"/>
              </a:rPr>
              <a:t>Create graph from between locations (A* search)</a:t>
            </a:r>
          </a:p>
        </p:txBody>
      </p:sp>
    </p:spTree>
    <p:extLst>
      <p:ext uri="{BB962C8B-B14F-4D97-AF65-F5344CB8AC3E}">
        <p14:creationId xmlns:p14="http://schemas.microsoft.com/office/powerpoint/2010/main" val="42207766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Approximation (Java)</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25625"/>
            <a:ext cx="5245729" cy="4351338"/>
          </a:xfrm>
        </p:spPr>
        <p:txBody>
          <a:bodyPr>
            <a:normAutofit/>
          </a:bodyPr>
          <a:lstStyle/>
          <a:p>
            <a:pPr marL="0" indent="0" algn="just">
              <a:buNone/>
            </a:pPr>
            <a:r>
              <a:rPr lang="en-US" sz="2400" dirty="0" smtClean="0">
                <a:latin typeface="Times New Roman" panose="02020603050405020304" pitchFamily="18" charset="0"/>
                <a:cs typeface="Times New Roman" panose="02020603050405020304" pitchFamily="18" charset="0"/>
              </a:rPr>
              <a:t>A function </a:t>
            </a:r>
            <a:r>
              <a:rPr lang="en-US" sz="2400" dirty="0">
                <a:latin typeface="Times New Roman" panose="02020603050405020304" pitchFamily="18" charset="0"/>
                <a:cs typeface="Times New Roman" panose="02020603050405020304" pitchFamily="18" charset="0"/>
              </a:rPr>
              <a:t>approximation problem asks us to select a function among a well-defined </a:t>
            </a:r>
            <a:r>
              <a:rPr lang="en-US" sz="2400" dirty="0" smtClean="0">
                <a:latin typeface="Times New Roman" panose="02020603050405020304" pitchFamily="18" charset="0"/>
                <a:cs typeface="Times New Roman" panose="02020603050405020304" pitchFamily="18" charset="0"/>
              </a:rPr>
              <a:t>class that </a:t>
            </a:r>
            <a:r>
              <a:rPr lang="en-US" sz="2400" dirty="0">
                <a:latin typeface="Times New Roman" panose="02020603050405020304" pitchFamily="18" charset="0"/>
                <a:cs typeface="Times New Roman" panose="02020603050405020304" pitchFamily="18" charset="0"/>
              </a:rPr>
              <a:t>closely matches ("approximates") a target function in a task-specific way</a:t>
            </a:r>
            <a:r>
              <a:rPr lang="en-US" sz="2400" dirty="0" smtClean="0">
                <a:latin typeface="Times New Roman" panose="02020603050405020304" pitchFamily="18" charset="0"/>
                <a:cs typeface="Times New Roman" panose="02020603050405020304" pitchFamily="18" charset="0"/>
              </a:rPr>
              <a:t>.</a:t>
            </a:r>
          </a:p>
          <a:p>
            <a:pPr marL="0" indent="0">
              <a:buNone/>
            </a:pPr>
            <a:endParaRPr lang="en-US" sz="2400" dirty="0" smtClean="0">
              <a:latin typeface="Times New Roman" panose="02020603050405020304" pitchFamily="18" charset="0"/>
              <a:cs typeface="Times New Roman" panose="02020603050405020304" pitchFamily="18" charset="0"/>
            </a:endParaRPr>
          </a:p>
          <a:p>
            <a:pPr marL="0" indent="0">
              <a:buNone/>
            </a:pPr>
            <a:r>
              <a:rPr lang="en-US" sz="2400" b="1" dirty="0" smtClean="0">
                <a:latin typeface="Times New Roman" panose="02020603050405020304" pitchFamily="18" charset="0"/>
                <a:cs typeface="Times New Roman" panose="02020603050405020304" pitchFamily="18" charset="0"/>
              </a:rPr>
              <a:t>Python module:</a:t>
            </a:r>
          </a:p>
          <a:p>
            <a:pPr marL="0" indent="0">
              <a:buNone/>
            </a:pPr>
            <a:r>
              <a:rPr lang="en-US" sz="2400" dirty="0" err="1" smtClean="0">
                <a:latin typeface="Times New Roman" panose="02020603050405020304" pitchFamily="18" charset="0"/>
                <a:cs typeface="Times New Roman" panose="02020603050405020304" pitchFamily="18" charset="0"/>
              </a:rPr>
              <a:t>Scipy</a:t>
            </a:r>
            <a:r>
              <a:rPr lang="en-US" sz="2400" dirty="0" smtClean="0">
                <a:latin typeface="Times New Roman" panose="02020603050405020304" pitchFamily="18" charset="0"/>
                <a:cs typeface="Times New Roman" panose="02020603050405020304" pitchFamily="18" charset="0"/>
              </a:rPr>
              <a:t>, interpolate</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276833" y="1825625"/>
            <a:ext cx="5653990" cy="1786708"/>
          </a:xfrm>
          <a:prstGeom prst="rect">
            <a:avLst/>
          </a:prstGeom>
        </p:spPr>
      </p:pic>
      <p:pic>
        <p:nvPicPr>
          <p:cNvPr id="1028" name="Picture 4" descr="Image result for approximation graph speed vs t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4095" y="3275092"/>
            <a:ext cx="5535596" cy="3662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128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smtClean="0">
                <a:latin typeface="Times New Roman" panose="02020603050405020304" pitchFamily="18" charset="0"/>
                <a:cs typeface="Times New Roman" panose="02020603050405020304" pitchFamily="18" charset="0"/>
              </a:rPr>
              <a:t>Vehicle routing problem with time windows and capacity constraints</a:t>
            </a:r>
            <a:endParaRPr lang="en-GB"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GB" dirty="0" smtClean="0">
                <a:latin typeface="Times New Roman" panose="02020603050405020304" pitchFamily="18" charset="0"/>
                <a:cs typeface="Times New Roman" panose="02020603050405020304" pitchFamily="18" charset="0"/>
              </a:rPr>
              <a:t>Graph with household and warehouse locations (Matrix size: 400 x 400);</a:t>
            </a:r>
          </a:p>
          <a:p>
            <a:r>
              <a:rPr lang="en-GB" dirty="0" smtClean="0">
                <a:latin typeface="Times New Roman" panose="02020603050405020304" pitchFamily="18" charset="0"/>
                <a:cs typeface="Times New Roman" panose="02020603050405020304" pitchFamily="18" charset="0"/>
              </a:rPr>
              <a:t>Each matrix value is an interpolated function </a:t>
            </a:r>
            <a:r>
              <a:rPr lang="en-GB" dirty="0" err="1" smtClean="0">
                <a:latin typeface="Times New Roman" panose="02020603050405020304" pitchFamily="18" charset="0"/>
                <a:cs typeface="Times New Roman" panose="02020603050405020304" pitchFamily="18" charset="0"/>
              </a:rPr>
              <a:t>represeting</a:t>
            </a:r>
            <a:r>
              <a:rPr lang="en-GB" dirty="0" smtClean="0">
                <a:latin typeface="Times New Roman" panose="02020603050405020304" pitchFamily="18" charset="0"/>
                <a:cs typeface="Times New Roman" panose="02020603050405020304" pitchFamily="18" charset="0"/>
              </a:rPr>
              <a:t> speed variation per time;</a:t>
            </a:r>
          </a:p>
          <a:p>
            <a:r>
              <a:rPr lang="en-GB" dirty="0" smtClean="0">
                <a:latin typeface="Times New Roman" panose="02020603050405020304" pitchFamily="18" charset="0"/>
                <a:cs typeface="Times New Roman" panose="02020603050405020304" pitchFamily="18" charset="0"/>
              </a:rPr>
              <a:t>Simulated annealing is used to create a schedule for truck based on capacity and order time window.</a:t>
            </a:r>
          </a:p>
          <a:p>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19723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Food quality </a:t>
            </a:r>
            <a:r>
              <a:rPr lang="en-US" b="1" dirty="0" smtClean="0">
                <a:latin typeface="Times New Roman" panose="02020603050405020304" pitchFamily="18" charset="0"/>
                <a:cs typeface="Times New Roman" panose="02020603050405020304" pitchFamily="18" charset="0"/>
              </a:rPr>
              <a:t>(goal function)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1730470" y="2159129"/>
                <a:ext cx="3317383" cy="7656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𝑘</m:t>
                      </m:r>
                      <m:r>
                        <a:rPr lang="en-US" sz="2400" i="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𝑟𝑒𝑓</m:t>
                          </m:r>
                        </m:sub>
                      </m:sSub>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d>
                            <m:dPr>
                              <m:beg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𝐸𝑎</m:t>
                                  </m:r>
                                </m:num>
                                <m:den>
                                  <m:r>
                                    <a:rPr lang="en-US" sz="2400" i="1">
                                      <a:latin typeface="Cambria Math" panose="02040503050406030204" pitchFamily="18" charset="0"/>
                                    </a:rPr>
                                    <m:t>𝑅</m:t>
                                  </m:r>
                                </m:den>
                              </m:f>
                              <m:r>
                                <a:rPr lang="en-US" sz="2400" i="0">
                                  <a:latin typeface="Cambria Math" panose="02040503050406030204" pitchFamily="18" charset="0"/>
                                </a:rPr>
                                <m:t>∗(</m:t>
                              </m:r>
                              <m:f>
                                <m:fPr>
                                  <m:ctrlPr>
                                    <a:rPr lang="en-US" sz="2400" i="1">
                                      <a:latin typeface="Cambria Math" panose="02040503050406030204" pitchFamily="18" charset="0"/>
                                    </a:rPr>
                                  </m:ctrlPr>
                                </m:fPr>
                                <m:num>
                                  <m:r>
                                    <a:rPr lang="en-US" sz="2400" i="0">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𝑟𝑒𝑓</m:t>
                                      </m:r>
                                    </m:sub>
                                  </m:sSub>
                                </m:den>
                              </m:f>
                              <m:r>
                                <a:rPr lang="en-US" sz="2400" i="0">
                                  <a:latin typeface="Cambria Math" panose="02040503050406030204" pitchFamily="18" charset="0"/>
                                </a:rPr>
                                <m:t>−</m:t>
                              </m:r>
                              <m:f>
                                <m:fPr>
                                  <m:ctrlPr>
                                    <a:rPr lang="en-US" sz="2400" i="1">
                                      <a:latin typeface="Cambria Math" panose="02040503050406030204" pitchFamily="18" charset="0"/>
                                    </a:rPr>
                                  </m:ctrlPr>
                                </m:fPr>
                                <m:num>
                                  <m:r>
                                    <a:rPr lang="en-US" sz="2400" i="0">
                                      <a:latin typeface="Cambria Math" panose="02040503050406030204" pitchFamily="18" charset="0"/>
                                    </a:rPr>
                                    <m:t>1</m:t>
                                  </m:r>
                                </m:num>
                                <m:den>
                                  <m:r>
                                    <a:rPr lang="en-US" sz="2400" i="1">
                                      <a:latin typeface="Cambria Math" panose="02040503050406030204" pitchFamily="18" charset="0"/>
                                    </a:rPr>
                                    <m:t>𝑇</m:t>
                                  </m:r>
                                </m:den>
                              </m:f>
                            </m:e>
                          </m:d>
                        </m:sup>
                      </m:sSup>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1730470" y="2159129"/>
                <a:ext cx="3317383" cy="765659"/>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168995" y="1707815"/>
                <a:ext cx="4572000" cy="2306016"/>
              </a:xfrm>
              <a:prstGeom prst="rect">
                <a:avLst/>
              </a:prstGeom>
            </p:spPr>
            <p:txBody>
              <a:bodyPr>
                <a:spAutoFit/>
              </a:bodyPr>
              <a:lstStyle/>
              <a:p>
                <a:pPr>
                  <a:lnSpc>
                    <a:spcPct val="107000"/>
                  </a:lnSpc>
                  <a:spcAft>
                    <a:spcPts val="0"/>
                  </a:spcAft>
                </a:pPr>
                <a:r>
                  <a:rPr lang="en-GB" sz="2200" dirty="0">
                    <a:latin typeface="Times New Roman" panose="02020603050405020304" pitchFamily="18" charset="0"/>
                    <a:ea typeface="Tahoma" panose="020B0604030504040204" pitchFamily="34" charset="0"/>
                    <a:cs typeface="Times New Roman" panose="02020603050405020304" pitchFamily="18" charset="0"/>
                  </a:rPr>
                  <a:t>k – spoilage rate in days</a:t>
                </a:r>
                <a:endParaRPr lang="en-US" sz="2200" dirty="0">
                  <a:effectLst/>
                  <a:latin typeface="Times New Roman" panose="02020603050405020304" pitchFamily="18" charset="0"/>
                  <a:ea typeface="Tahoma" panose="020B0604030504040204" pitchFamily="34" charset="0"/>
                  <a:cs typeface="Times New Roman" panose="02020603050405020304" pitchFamily="18" charset="0"/>
                </a:endParaRPr>
              </a:p>
              <a:p>
                <a:pPr>
                  <a:lnSpc>
                    <a:spcPct val="107000"/>
                  </a:lnSpc>
                  <a:spcAft>
                    <a:spcPts val="0"/>
                  </a:spcAft>
                </a:pPr>
                <a:r>
                  <a:rPr lang="en-GB" sz="2200" dirty="0">
                    <a:effectLst/>
                    <a:latin typeface="Times New Roman" panose="02020603050405020304" pitchFamily="18" charset="0"/>
                    <a:ea typeface="Tahoma" panose="020B0604030504040204" pitchFamily="34" charset="0"/>
                    <a:cs typeface="Times New Roman" panose="02020603050405020304" pitchFamily="18" charset="0"/>
                  </a:rPr>
                  <a:t>T – temperature in Kelvin	</a:t>
                </a:r>
                <a:endParaRPr lang="en-US" sz="2200" dirty="0">
                  <a:effectLst/>
                  <a:latin typeface="Times New Roman" panose="02020603050405020304" pitchFamily="18" charset="0"/>
                  <a:ea typeface="Tahoma" panose="020B0604030504040204" pitchFamily="34" charset="0"/>
                  <a:cs typeface="Times New Roman" panose="02020603050405020304" pitchFamily="18" charset="0"/>
                </a:endParaRPr>
              </a:p>
              <a:p>
                <a:pPr>
                  <a:lnSpc>
                    <a:spcPct val="107000"/>
                  </a:lnSpc>
                  <a:spcAft>
                    <a:spcPts val="0"/>
                  </a:spcAft>
                </a:pPr>
                <a14:m>
                  <m:oMath xmlns:m="http://schemas.openxmlformats.org/officeDocument/2006/math">
                    <m:sSub>
                      <m:sSubPr>
                        <m:ctrlPr>
                          <a:rPr lang="en-US" sz="2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22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en-GB" sz="2200" i="1">
                            <a:effectLst/>
                            <a:latin typeface="Cambria Math" panose="02040503050406030204" pitchFamily="18" charset="0"/>
                            <a:ea typeface="Calibri" panose="020F0502020204030204" pitchFamily="34" charset="0"/>
                            <a:cs typeface="Times New Roman" panose="02020603050405020304" pitchFamily="18" charset="0"/>
                          </a:rPr>
                          <m:t>𝑟𝑒𝑓</m:t>
                        </m:r>
                      </m:sub>
                    </m:sSub>
                  </m:oMath>
                </a14:m>
                <a:r>
                  <a:rPr lang="en-GB" sz="2200" dirty="0">
                    <a:effectLst/>
                    <a:latin typeface="Times New Roman" panose="02020603050405020304" pitchFamily="18" charset="0"/>
                    <a:ea typeface="Tahoma" panose="020B0604030504040204" pitchFamily="34" charset="0"/>
                    <a:cs typeface="Times New Roman" panose="02020603050405020304" pitchFamily="18" charset="0"/>
                  </a:rPr>
                  <a:t> – spoilage rate at reference temperature </a:t>
                </a:r>
                <a14:m>
                  <m:oMath xmlns:m="http://schemas.openxmlformats.org/officeDocument/2006/math">
                    <m:sSub>
                      <m:sSubPr>
                        <m:ctrlPr>
                          <a:rPr lang="en-US" sz="2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2200" i="1">
                            <a:effectLst/>
                            <a:latin typeface="Cambria Math" panose="02040503050406030204" pitchFamily="18" charset="0"/>
                            <a:ea typeface="Calibri" panose="020F0502020204030204" pitchFamily="34" charset="0"/>
                            <a:cs typeface="Times New Roman" panose="02020603050405020304" pitchFamily="18" charset="0"/>
                          </a:rPr>
                          <m:t>𝑇</m:t>
                        </m:r>
                      </m:e>
                      <m:sub>
                        <m:r>
                          <a:rPr lang="en-GB" sz="2200" i="1">
                            <a:effectLst/>
                            <a:latin typeface="Cambria Math" panose="02040503050406030204" pitchFamily="18" charset="0"/>
                            <a:ea typeface="Calibri" panose="020F0502020204030204" pitchFamily="34" charset="0"/>
                            <a:cs typeface="Times New Roman" panose="02020603050405020304" pitchFamily="18" charset="0"/>
                          </a:rPr>
                          <m:t>𝑟𝑒𝑓</m:t>
                        </m:r>
                      </m:sub>
                    </m:sSub>
                  </m:oMath>
                </a14:m>
                <a:r>
                  <a:rPr lang="en-GB" sz="2200" dirty="0">
                    <a:effectLst/>
                    <a:latin typeface="Times New Roman" panose="02020603050405020304" pitchFamily="18" charset="0"/>
                    <a:ea typeface="Tahoma" panose="020B0604030504040204" pitchFamily="34" charset="0"/>
                    <a:cs typeface="Times New Roman" panose="02020603050405020304" pitchFamily="18" charset="0"/>
                  </a:rPr>
                  <a:t> and is equal to 1</a:t>
                </a:r>
                <a:endParaRPr lang="en-US" sz="2200" dirty="0">
                  <a:effectLst/>
                  <a:latin typeface="Times New Roman" panose="02020603050405020304" pitchFamily="18" charset="0"/>
                  <a:ea typeface="Tahoma" panose="020B0604030504040204" pitchFamily="34" charset="0"/>
                  <a:cs typeface="Times New Roman" panose="02020603050405020304" pitchFamily="18" charset="0"/>
                </a:endParaRPr>
              </a:p>
              <a:p>
                <a:pPr>
                  <a:lnSpc>
                    <a:spcPct val="107000"/>
                  </a:lnSpc>
                  <a:spcAft>
                    <a:spcPts val="0"/>
                  </a:spcAft>
                </a:pPr>
                <a:r>
                  <a:rPr lang="en-GB" sz="2200" dirty="0" err="1">
                    <a:effectLst/>
                    <a:latin typeface="Times New Roman" panose="02020603050405020304" pitchFamily="18" charset="0"/>
                    <a:ea typeface="Tahoma" panose="020B0604030504040204" pitchFamily="34" charset="0"/>
                    <a:cs typeface="Times New Roman" panose="02020603050405020304" pitchFamily="18" charset="0"/>
                  </a:rPr>
                  <a:t>Ea</a:t>
                </a:r>
                <a:r>
                  <a:rPr lang="en-GB" sz="2200" dirty="0">
                    <a:effectLst/>
                    <a:latin typeface="Times New Roman" panose="02020603050405020304" pitchFamily="18" charset="0"/>
                    <a:ea typeface="Tahoma" panose="020B0604030504040204" pitchFamily="34" charset="0"/>
                    <a:cs typeface="Times New Roman" panose="02020603050405020304" pitchFamily="18" charset="0"/>
                  </a:rPr>
                  <a:t> – energy activation</a:t>
                </a:r>
                <a:endParaRPr lang="en-US" sz="2200" dirty="0">
                  <a:effectLst/>
                  <a:latin typeface="Times New Roman" panose="02020603050405020304" pitchFamily="18" charset="0"/>
                  <a:ea typeface="Tahoma" panose="020B0604030504040204" pitchFamily="34" charset="0"/>
                  <a:cs typeface="Times New Roman" panose="02020603050405020304" pitchFamily="18" charset="0"/>
                </a:endParaRPr>
              </a:p>
              <a:p>
                <a:pPr>
                  <a:lnSpc>
                    <a:spcPct val="107000"/>
                  </a:lnSpc>
                  <a:spcAft>
                    <a:spcPts val="0"/>
                  </a:spcAft>
                </a:pPr>
                <a:r>
                  <a:rPr lang="en-GB" sz="2200" dirty="0">
                    <a:effectLst/>
                    <a:latin typeface="Times New Roman" panose="02020603050405020304" pitchFamily="18" charset="0"/>
                    <a:ea typeface="Tahoma" panose="020B0604030504040204" pitchFamily="34" charset="0"/>
                    <a:cs typeface="Times New Roman" panose="02020603050405020304" pitchFamily="18" charset="0"/>
                  </a:rPr>
                  <a:t>R – gas constant</a:t>
                </a:r>
                <a:endParaRPr lang="en-US" sz="2200" dirty="0">
                  <a:effectLst/>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168995" y="1707815"/>
                <a:ext cx="4572000" cy="2306016"/>
              </a:xfrm>
              <a:prstGeom prst="rect">
                <a:avLst/>
              </a:prstGeom>
              <a:blipFill rotWithShape="0">
                <a:blip r:embed="rId3"/>
                <a:stretch>
                  <a:fillRect l="-1733" t="-1852" b="-44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730470" y="4393292"/>
                <a:ext cx="2039404" cy="728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𝐾𝑄</m:t>
                      </m:r>
                      <m:r>
                        <a:rPr lang="en-US" sz="2200" i="0">
                          <a:latin typeface="Cambria Math" panose="02040503050406030204" pitchFamily="18" charset="0"/>
                        </a:rPr>
                        <m:t>= </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panose="02040503050406030204" pitchFamily="18" charset="0"/>
                                </a:rPr>
                                <m:t>𝑄</m:t>
                              </m:r>
                            </m:e>
                            <m:sub>
                              <m:r>
                                <a:rPr lang="en-US" sz="2200" i="0">
                                  <a:latin typeface="Cambria Math" panose="02040503050406030204" pitchFamily="18" charset="0"/>
                                </a:rPr>
                                <m:t>0</m:t>
                              </m:r>
                            </m:sub>
                          </m:sSub>
                          <m:r>
                            <a:rPr lang="en-US" sz="2200" i="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𝑄</m:t>
                              </m:r>
                            </m:e>
                            <m:sub>
                              <m:r>
                                <a:rPr lang="en-US" sz="2200" i="1">
                                  <a:latin typeface="Cambria Math" panose="02040503050406030204" pitchFamily="18" charset="0"/>
                                </a:rPr>
                                <m:t>𝐿</m:t>
                              </m:r>
                            </m:sub>
                          </m:sSub>
                        </m:num>
                        <m:den>
                          <m:r>
                            <a:rPr lang="en-US" sz="2200" i="1">
                              <a:latin typeface="Cambria Math" panose="02040503050406030204" pitchFamily="18" charset="0"/>
                            </a:rPr>
                            <m:t>𝑘</m:t>
                          </m:r>
                        </m:den>
                      </m:f>
                    </m:oMath>
                  </m:oMathPara>
                </a14:m>
                <a:endParaRPr lang="en-US" sz="22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1730470" y="4393292"/>
                <a:ext cx="2039404" cy="72840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168995" y="4176822"/>
                <a:ext cx="4572000" cy="1161344"/>
              </a:xfrm>
              <a:prstGeom prst="rect">
                <a:avLst/>
              </a:prstGeom>
            </p:spPr>
            <p:txBody>
              <a:bodyPr>
                <a:spAutoFit/>
              </a:bodyPr>
              <a:lstStyle/>
              <a:p>
                <a:pPr>
                  <a:lnSpc>
                    <a:spcPct val="107000"/>
                  </a:lnSpc>
                  <a:spcAft>
                    <a:spcPts val="0"/>
                  </a:spcAft>
                </a:pPr>
                <a:r>
                  <a:rPr lang="en-GB" sz="2200" dirty="0">
                    <a:latin typeface="Times New Roman" panose="02020603050405020304" pitchFamily="18" charset="0"/>
                    <a:ea typeface="Times New Roman" panose="02020603050405020304" pitchFamily="18" charset="0"/>
                    <a:cs typeface="Times New Roman" panose="02020603050405020304" pitchFamily="18" charset="0"/>
                  </a:rPr>
                  <a:t>KQ – remaining shelf life</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14:m>
                  <m:oMath xmlns:m="http://schemas.openxmlformats.org/officeDocument/2006/math">
                    <m:sSub>
                      <m:sSubPr>
                        <m:ctrlPr>
                          <a:rPr lang="en-US" sz="2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2200" i="1">
                            <a:effectLst/>
                            <a:latin typeface="Cambria Math" panose="02040503050406030204" pitchFamily="18" charset="0"/>
                            <a:ea typeface="Calibri" panose="020F0502020204030204" pitchFamily="34" charset="0"/>
                            <a:cs typeface="Times New Roman" panose="02020603050405020304" pitchFamily="18" charset="0"/>
                          </a:rPr>
                          <m:t>𝑄</m:t>
                        </m:r>
                      </m:e>
                      <m:sub>
                        <m:r>
                          <a:rPr lang="en-GB" sz="2200" i="1">
                            <a:effectLst/>
                            <a:latin typeface="Cambria Math" panose="02040503050406030204" pitchFamily="18" charset="0"/>
                            <a:ea typeface="Calibri" panose="020F0502020204030204" pitchFamily="34" charset="0"/>
                            <a:cs typeface="Times New Roman" panose="02020603050405020304" pitchFamily="18" charset="0"/>
                          </a:rPr>
                          <m:t>0</m:t>
                        </m:r>
                      </m:sub>
                    </m:sSub>
                  </m:oMath>
                </a14:m>
                <a:r>
                  <a:rPr lang="en-GB" sz="2200" dirty="0">
                    <a:effectLst/>
                    <a:latin typeface="Times New Roman" panose="02020603050405020304" pitchFamily="18" charset="0"/>
                    <a:ea typeface="Times New Roman" panose="02020603050405020304" pitchFamily="18" charset="0"/>
                    <a:cs typeface="Times New Roman" panose="02020603050405020304" pitchFamily="18" charset="0"/>
                  </a:rPr>
                  <a:t> – current quality</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14:m>
                  <m:oMath xmlns:m="http://schemas.openxmlformats.org/officeDocument/2006/math">
                    <m:sSub>
                      <m:sSubPr>
                        <m:ctrlPr>
                          <a:rPr lang="en-US" sz="2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2200" i="1">
                            <a:effectLst/>
                            <a:latin typeface="Cambria Math" panose="02040503050406030204" pitchFamily="18" charset="0"/>
                            <a:ea typeface="Calibri" panose="020F0502020204030204" pitchFamily="34" charset="0"/>
                            <a:cs typeface="Times New Roman" panose="02020603050405020304" pitchFamily="18" charset="0"/>
                          </a:rPr>
                          <m:t>𝑄</m:t>
                        </m:r>
                      </m:e>
                      <m:sub>
                        <m:r>
                          <a:rPr lang="en-GB" sz="2200" i="1">
                            <a:effectLst/>
                            <a:latin typeface="Cambria Math" panose="02040503050406030204" pitchFamily="18" charset="0"/>
                            <a:ea typeface="Calibri" panose="020F0502020204030204" pitchFamily="34" charset="0"/>
                            <a:cs typeface="Times New Roman" panose="02020603050405020304" pitchFamily="18" charset="0"/>
                          </a:rPr>
                          <m:t>𝐿</m:t>
                        </m:r>
                      </m:sub>
                    </m:sSub>
                  </m:oMath>
                </a14:m>
                <a:r>
                  <a:rPr lang="en-GB" sz="2200" dirty="0">
                    <a:effectLst/>
                    <a:latin typeface="Times New Roman" panose="02020603050405020304" pitchFamily="18" charset="0"/>
                    <a:ea typeface="Times New Roman" panose="02020603050405020304" pitchFamily="18" charset="0"/>
                    <a:cs typeface="Times New Roman" panose="02020603050405020304" pitchFamily="18" charset="0"/>
                  </a:rPr>
                  <a:t> – quality limit</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168995" y="4176822"/>
                <a:ext cx="4572000" cy="1161344"/>
              </a:xfrm>
              <a:prstGeom prst="rect">
                <a:avLst/>
              </a:prstGeom>
              <a:blipFill rotWithShape="0">
                <a:blip r:embed="rId5"/>
                <a:stretch>
                  <a:fillRect l="-1733" t="-3665" b="-9424"/>
                </a:stretch>
              </a:blipFill>
            </p:spPr>
            <p:txBody>
              <a:bodyPr/>
              <a:lstStyle/>
              <a:p>
                <a:r>
                  <a:rPr lang="en-US">
                    <a:noFill/>
                  </a:rPr>
                  <a:t> </a:t>
                </a:r>
              </a:p>
            </p:txBody>
          </p:sp>
        </mc:Fallback>
      </mc:AlternateContent>
      <p:sp>
        <p:nvSpPr>
          <p:cNvPr id="8" name="Rectangle 7"/>
          <p:cNvSpPr/>
          <p:nvPr/>
        </p:nvSpPr>
        <p:spPr>
          <a:xfrm>
            <a:off x="1565958" y="5807631"/>
            <a:ext cx="9185170" cy="707886"/>
          </a:xfrm>
          <a:prstGeom prst="rect">
            <a:avLst/>
          </a:prstGeom>
        </p:spPr>
        <p:txBody>
          <a:bodyPr wrap="square">
            <a:spAutoFit/>
          </a:bodyPr>
          <a:lstStyle/>
          <a:p>
            <a:r>
              <a:rPr lang="en-GB" sz="2000" dirty="0" smtClean="0">
                <a:latin typeface="Times New Roman" panose="02020603050405020304" pitchFamily="18" charset="0"/>
                <a:ea typeface="Calibri" panose="020F0502020204030204" pitchFamily="34" charset="0"/>
                <a:cs typeface="Times New Roman" panose="02020603050405020304" pitchFamily="18" charset="0"/>
              </a:rPr>
              <a:t>Source: </a:t>
            </a:r>
            <a:r>
              <a:rPr lang="en-US" sz="2000" dirty="0">
                <a:latin typeface="Times New Roman" panose="02020603050405020304" pitchFamily="18" charset="0"/>
                <a:cs typeface="Times New Roman" panose="02020603050405020304" pitchFamily="18" charset="0"/>
              </a:rPr>
              <a:t>Fikar, C. (2018). A decision support system to investigate food losses in e-grocery deliveries. </a:t>
            </a:r>
            <a:r>
              <a:rPr lang="en-US" sz="2000" i="1" dirty="0">
                <a:latin typeface="Times New Roman" panose="02020603050405020304" pitchFamily="18" charset="0"/>
                <a:cs typeface="Times New Roman" panose="02020603050405020304" pitchFamily="18" charset="0"/>
              </a:rPr>
              <a:t>Computers &amp; Industrial Engineering</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117</a:t>
            </a:r>
            <a:r>
              <a:rPr lang="en-US" sz="2000" dirty="0">
                <a:latin typeface="Times New Roman" panose="02020603050405020304" pitchFamily="18" charset="0"/>
                <a:cs typeface="Times New Roman" panose="02020603050405020304" pitchFamily="18" charset="0"/>
              </a:rPr>
              <a:t>, 282-290.</a:t>
            </a:r>
          </a:p>
        </p:txBody>
      </p:sp>
    </p:spTree>
    <p:extLst>
      <p:ext uri="{BB962C8B-B14F-4D97-AF65-F5344CB8AC3E}">
        <p14:creationId xmlns:p14="http://schemas.microsoft.com/office/powerpoint/2010/main" val="354220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1243"/>
            <a:ext cx="10515600" cy="1325563"/>
          </a:xfrm>
        </p:spPr>
        <p:txBody>
          <a:bodyPr/>
          <a:lstStyle/>
          <a:p>
            <a:r>
              <a:rPr lang="en-US" b="1" dirty="0" smtClean="0">
                <a:latin typeface="Times New Roman" panose="02020603050405020304" pitchFamily="18" charset="0"/>
                <a:cs typeface="Times New Roman" panose="02020603050405020304" pitchFamily="18" charset="0"/>
              </a:rPr>
              <a:t>Food quality measurement (Python)</a:t>
            </a:r>
            <a:endParaRPr lang="en-US"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32919" y="669120"/>
            <a:ext cx="10388478" cy="6188880"/>
          </a:xfrm>
          <a:prstGeom prst="rect">
            <a:avLst/>
          </a:prstGeom>
        </p:spPr>
      </p:pic>
    </p:spTree>
    <p:extLst>
      <p:ext uri="{BB962C8B-B14F-4D97-AF65-F5344CB8AC3E}">
        <p14:creationId xmlns:p14="http://schemas.microsoft.com/office/powerpoint/2010/main" val="11369951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Simulated annealing (Java)</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12904" y="6167578"/>
            <a:ext cx="10515600" cy="645296"/>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Python module: </a:t>
            </a:r>
            <a:r>
              <a:rPr lang="en-US" sz="2400" dirty="0" err="1" smtClean="0">
                <a:latin typeface="Times New Roman" panose="02020603050405020304" pitchFamily="18" charset="0"/>
                <a:cs typeface="Times New Roman" panose="02020603050405020304" pitchFamily="18" charset="0"/>
              </a:rPr>
              <a:t>Scipy</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Optimize.Anneal</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941761" y="1633538"/>
            <a:ext cx="6048375" cy="45434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04" y="1758989"/>
            <a:ext cx="4292521" cy="4292521"/>
          </a:xfrm>
          <a:prstGeom prst="rect">
            <a:avLst/>
          </a:prstGeom>
        </p:spPr>
      </p:pic>
    </p:spTree>
    <p:extLst>
      <p:ext uri="{BB962C8B-B14F-4D97-AF65-F5344CB8AC3E}">
        <p14:creationId xmlns:p14="http://schemas.microsoft.com/office/powerpoint/2010/main" val="10976101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normAutofit/>
          </a:bodyPr>
          <a:lstStyle/>
          <a:p>
            <a:r>
              <a:rPr lang="en-GB" sz="4800" b="1" dirty="0" smtClean="0">
                <a:latin typeface="Times New Roman" panose="02020603050405020304" pitchFamily="18" charset="0"/>
                <a:cs typeface="Times New Roman" panose="02020603050405020304" pitchFamily="18" charset="0"/>
              </a:rPr>
              <a:t>INTRODUCTION TO</a:t>
            </a:r>
            <a:br>
              <a:rPr lang="en-GB" sz="4800" b="1" dirty="0" smtClean="0">
                <a:latin typeface="Times New Roman" panose="02020603050405020304" pitchFamily="18" charset="0"/>
                <a:cs typeface="Times New Roman" panose="02020603050405020304" pitchFamily="18" charset="0"/>
              </a:rPr>
            </a:br>
            <a:r>
              <a:rPr lang="en-GB" sz="4800" b="1" dirty="0" smtClean="0">
                <a:latin typeface="Times New Roman" panose="02020603050405020304" pitchFamily="18" charset="0"/>
                <a:cs typeface="Times New Roman" panose="02020603050405020304" pitchFamily="18" charset="0"/>
              </a:rPr>
              <a:t>AGENT-BASED MODELLING</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7437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0448" y="-20370"/>
            <a:ext cx="9171160" cy="6878370"/>
          </a:xfrm>
        </p:spPr>
      </p:pic>
    </p:spTree>
    <p:extLst>
      <p:ext uri="{BB962C8B-B14F-4D97-AF65-F5344CB8AC3E}">
        <p14:creationId xmlns:p14="http://schemas.microsoft.com/office/powerpoint/2010/main" val="21782634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imes New Roman" panose="02020603050405020304" pitchFamily="18" charset="0"/>
                <a:cs typeface="Times New Roman" panose="02020603050405020304" pitchFamily="18" charset="0"/>
              </a:rPr>
              <a:t>Example of route scheduling </a:t>
            </a:r>
            <a:r>
              <a:rPr lang="en-GB" b="1" dirty="0" smtClean="0">
                <a:latin typeface="Times New Roman" panose="02020603050405020304" pitchFamily="18" charset="0"/>
                <a:cs typeface="Times New Roman" panose="02020603050405020304" pitchFamily="18" charset="0"/>
              </a:rPr>
              <a:t>approaches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719" y="1825625"/>
            <a:ext cx="8910240" cy="4185057"/>
          </a:xfrm>
          <a:prstGeom prst="rect">
            <a:avLst/>
          </a:prstGeom>
        </p:spPr>
      </p:pic>
    </p:spTree>
    <p:extLst>
      <p:ext uri="{BB962C8B-B14F-4D97-AF65-F5344CB8AC3E}">
        <p14:creationId xmlns:p14="http://schemas.microsoft.com/office/powerpoint/2010/main" val="29571415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618" y="-69441"/>
            <a:ext cx="11960382" cy="1325563"/>
          </a:xfrm>
        </p:spPr>
        <p:txBody>
          <a:bodyPr/>
          <a:lstStyle/>
          <a:p>
            <a:r>
              <a:rPr lang="en-US" b="1" dirty="0">
                <a:latin typeface="Times New Roman" panose="02020603050405020304" pitchFamily="18" charset="0"/>
                <a:cs typeface="Times New Roman" panose="02020603050405020304" pitchFamily="18" charset="0"/>
              </a:rPr>
              <a:t>Route scheduling process of autonomous truck</a:t>
            </a:r>
          </a:p>
        </p:txBody>
      </p:sp>
      <p:pic>
        <p:nvPicPr>
          <p:cNvPr id="4" name="Picture 3"/>
          <p:cNvPicPr>
            <a:picLocks noChangeAspect="1"/>
          </p:cNvPicPr>
          <p:nvPr/>
        </p:nvPicPr>
        <p:blipFill>
          <a:blip r:embed="rId2"/>
          <a:stretch>
            <a:fillRect/>
          </a:stretch>
        </p:blipFill>
        <p:spPr>
          <a:xfrm>
            <a:off x="2410903" y="1111032"/>
            <a:ext cx="6406250" cy="5780523"/>
          </a:xfrm>
          <a:prstGeom prst="rect">
            <a:avLst/>
          </a:prstGeom>
        </p:spPr>
      </p:pic>
    </p:spTree>
    <p:extLst>
      <p:ext uri="{BB962C8B-B14F-4D97-AF65-F5344CB8AC3E}">
        <p14:creationId xmlns:p14="http://schemas.microsoft.com/office/powerpoint/2010/main" val="37798295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Reinforcement </a:t>
            </a:r>
            <a:r>
              <a:rPr lang="en-US" b="1" dirty="0" smtClean="0">
                <a:latin typeface="Times New Roman" panose="02020603050405020304" pitchFamily="18" charset="0"/>
                <a:cs typeface="Times New Roman" panose="02020603050405020304" pitchFamily="18" charset="0"/>
              </a:rPr>
              <a:t>learning</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6214450" cy="4351338"/>
          </a:xfrm>
        </p:spPr>
        <p:txBody>
          <a:bodyPr/>
          <a:lstStyle/>
          <a:p>
            <a:r>
              <a:rPr lang="en-US" dirty="0" smtClean="0">
                <a:latin typeface="Times New Roman" panose="02020603050405020304" pitchFamily="18" charset="0"/>
                <a:cs typeface="Times New Roman" panose="02020603050405020304" pitchFamily="18" charset="0"/>
              </a:rPr>
              <a:t>New goal function: actual food quality</a:t>
            </a:r>
          </a:p>
          <a:p>
            <a:r>
              <a:rPr lang="en-US" dirty="0" smtClean="0">
                <a:latin typeface="Times New Roman" panose="02020603050405020304" pitchFamily="18" charset="0"/>
                <a:cs typeface="Times New Roman" panose="02020603050405020304" pitchFamily="18" charset="0"/>
              </a:rPr>
              <a:t>States:</a:t>
            </a:r>
          </a:p>
          <a:p>
            <a:pPr lvl="1"/>
            <a:r>
              <a:rPr lang="en-US" dirty="0" smtClean="0">
                <a:latin typeface="Times New Roman" panose="02020603050405020304" pitchFamily="18" charset="0"/>
                <a:cs typeface="Times New Roman" panose="02020603050405020304" pitchFamily="18" charset="0"/>
              </a:rPr>
              <a:t>Sequence of operations</a:t>
            </a:r>
          </a:p>
          <a:p>
            <a:pPr lvl="1"/>
            <a:r>
              <a:rPr lang="en-US" dirty="0" smtClean="0">
                <a:latin typeface="Times New Roman" panose="02020603050405020304" pitchFamily="18" charset="0"/>
                <a:cs typeface="Times New Roman" panose="02020603050405020304" pitchFamily="18" charset="0"/>
              </a:rPr>
              <a:t>Delivery status</a:t>
            </a:r>
          </a:p>
          <a:p>
            <a:pPr lvl="1"/>
            <a:r>
              <a:rPr lang="en-US" dirty="0" smtClean="0">
                <a:latin typeface="Times New Roman" panose="02020603050405020304" pitchFamily="18" charset="0"/>
                <a:cs typeface="Times New Roman" panose="02020603050405020304" pitchFamily="18" charset="0"/>
              </a:rPr>
              <a:t>Food quality</a:t>
            </a:r>
          </a:p>
          <a:p>
            <a:pPr marL="271463" lvl="1"/>
            <a:r>
              <a:rPr lang="en-US" dirty="0" smtClean="0">
                <a:latin typeface="Times New Roman" panose="02020603050405020304" pitchFamily="18" charset="0"/>
                <a:cs typeface="Times New Roman" panose="02020603050405020304" pitchFamily="18" charset="0"/>
              </a:rPr>
              <a:t>Actual food quality evaluation based </a:t>
            </a:r>
            <a:r>
              <a:rPr lang="en-US" dirty="0">
                <a:latin typeface="Times New Roman" panose="02020603050405020304" pitchFamily="18" charset="0"/>
                <a:cs typeface="Times New Roman" panose="02020603050405020304" pitchFamily="18" charset="0"/>
              </a:rPr>
              <a:t>on </a:t>
            </a:r>
            <a:r>
              <a:rPr lang="en-US" dirty="0" smtClean="0">
                <a:latin typeface="Times New Roman" panose="02020603050405020304" pitchFamily="18" charset="0"/>
                <a:cs typeface="Times New Roman" panose="02020603050405020304" pitchFamily="18" charset="0"/>
              </a:rPr>
              <a:t>Naive Bayes</a:t>
            </a:r>
            <a:endParaRPr lang="en-US"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87229704"/>
              </p:ext>
            </p:extLst>
          </p:nvPr>
        </p:nvGraphicFramePr>
        <p:xfrm>
          <a:off x="6962115" y="1825625"/>
          <a:ext cx="5125021" cy="3771900"/>
        </p:xfrm>
        <a:graphic>
          <a:graphicData uri="http://schemas.openxmlformats.org/drawingml/2006/table">
            <a:tbl>
              <a:tblPr/>
              <a:tblGrid>
                <a:gridCol w="1662303"/>
                <a:gridCol w="2011553"/>
                <a:gridCol w="1451165"/>
              </a:tblGrid>
              <a:tr h="190500">
                <a:tc>
                  <a:txBody>
                    <a:bodyPr/>
                    <a:lstStyle/>
                    <a:p>
                      <a:pPr algn="ctr" fontAlgn="b"/>
                      <a:r>
                        <a:rPr lang="en-US" sz="2000" b="1" i="0" u="none" strike="noStrike" dirty="0">
                          <a:solidFill>
                            <a:schemeClr val="bg1"/>
                          </a:solidFill>
                          <a:effectLst/>
                          <a:latin typeface="Times New Roman" panose="02020603050405020304" pitchFamily="18" charset="0"/>
                          <a:cs typeface="Times New Roman" panose="02020603050405020304" pitchFamily="18" charset="0"/>
                        </a:rPr>
                        <a:t>Delivered time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000" b="1" i="0" u="none" strike="noStrike" dirty="0" smtClean="0">
                          <a:solidFill>
                            <a:schemeClr val="bg1"/>
                          </a:solidFill>
                          <a:effectLst/>
                          <a:latin typeface="Times New Roman" panose="02020603050405020304" pitchFamily="18" charset="0"/>
                          <a:cs typeface="Times New Roman" panose="02020603050405020304" pitchFamily="18" charset="0"/>
                        </a:rPr>
                        <a:t>Time window end</a:t>
                      </a:r>
                      <a:endParaRPr lang="en-US" sz="2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000" b="1" i="0" u="none" strike="noStrike" dirty="0">
                          <a:solidFill>
                            <a:schemeClr val="bg1"/>
                          </a:solidFill>
                          <a:effectLst/>
                          <a:latin typeface="Times New Roman" panose="02020603050405020304" pitchFamily="18" charset="0"/>
                          <a:cs typeface="Times New Roman" panose="02020603050405020304" pitchFamily="18" charset="0"/>
                        </a:rPr>
                        <a:t>Order status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190500">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29340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6660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Delivered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30060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5940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Delivered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36000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7200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Delivered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36822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2778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Delivered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37572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2028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Delivered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50400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7200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Delivered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54000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7200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Delivered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54408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3192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Delivered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64008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792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Not delivered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64212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588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Not delivered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64422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378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Not delivered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056611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l" rtl="0">
              <a:lnSpc>
                <a:spcPct val="90000"/>
              </a:lnSpc>
              <a:spcBef>
                <a:spcPct val="0"/>
              </a:spcBef>
            </a:pPr>
            <a:r>
              <a:rPr lang="en-US" sz="4400" b="1" dirty="0" smtClean="0">
                <a:latin typeface="Times New Roman" panose="02020603050405020304" pitchFamily="18" charset="0"/>
                <a:cs typeface="Times New Roman" panose="02020603050405020304" pitchFamily="18" charset="0"/>
              </a:rPr>
              <a:t>Reinforcement learning example</a:t>
            </a:r>
            <a:endParaRPr lang="en-US" sz="4400" b="1" dirty="0"/>
          </a:p>
        </p:txBody>
      </p:sp>
      <p:pic>
        <p:nvPicPr>
          <p:cNvPr id="5" name="Picture 4"/>
          <p:cNvPicPr>
            <a:picLocks noChangeAspect="1"/>
          </p:cNvPicPr>
          <p:nvPr/>
        </p:nvPicPr>
        <p:blipFill>
          <a:blip r:embed="rId2"/>
          <a:stretch>
            <a:fillRect/>
          </a:stretch>
        </p:blipFill>
        <p:spPr>
          <a:xfrm>
            <a:off x="2112934" y="1461831"/>
            <a:ext cx="7194027" cy="5236723"/>
          </a:xfrm>
          <a:prstGeom prst="rect">
            <a:avLst/>
          </a:prstGeom>
        </p:spPr>
      </p:pic>
    </p:spTree>
    <p:extLst>
      <p:ext uri="{BB962C8B-B14F-4D97-AF65-F5344CB8AC3E}">
        <p14:creationId xmlns:p14="http://schemas.microsoft.com/office/powerpoint/2010/main" val="38418983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110130199"/>
              </p:ext>
            </p:extLst>
          </p:nvPr>
        </p:nvGraphicFramePr>
        <p:xfrm>
          <a:off x="0" y="0"/>
          <a:ext cx="12192001" cy="6905625"/>
        </p:xfrm>
        <a:graphic>
          <a:graphicData uri="http://schemas.openxmlformats.org/drawingml/2006/table">
            <a:tbl>
              <a:tblPr>
                <a:tableStyleId>{5C22544A-7EE6-4342-B048-85BDC9FD1C3A}</a:tableStyleId>
              </a:tblPr>
              <a:tblGrid>
                <a:gridCol w="800089"/>
                <a:gridCol w="887236"/>
                <a:gridCol w="690264"/>
                <a:gridCol w="827289"/>
                <a:gridCol w="827289"/>
                <a:gridCol w="1099625"/>
                <a:gridCol w="1161286"/>
                <a:gridCol w="3086486"/>
                <a:gridCol w="2812437"/>
              </a:tblGrid>
              <a:tr h="605746">
                <a:tc>
                  <a:txBody>
                    <a:bodyPr/>
                    <a:lstStyle/>
                    <a:p>
                      <a:pPr algn="ctr" fontAlgn="b"/>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Truck</a:t>
                      </a:r>
                      <a:b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b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ID</a:t>
                      </a:r>
                      <a:endParaRPr lang="en-US" sz="2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2000" b="1" u="none" strike="noStrike" dirty="0">
                          <a:solidFill>
                            <a:schemeClr val="bg1"/>
                          </a:solidFill>
                          <a:effectLst/>
                          <a:latin typeface="Times New Roman" panose="02020603050405020304" pitchFamily="18" charset="0"/>
                          <a:cs typeface="Times New Roman" panose="02020603050405020304" pitchFamily="18" charset="0"/>
                        </a:rPr>
                        <a:t> </a:t>
                      </a: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Order</a:t>
                      </a:r>
                      <a:b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b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ID</a:t>
                      </a:r>
                      <a:endParaRPr lang="en-US" sz="2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2000" b="1" u="none" strike="noStrike" dirty="0">
                          <a:solidFill>
                            <a:schemeClr val="bg1"/>
                          </a:solidFill>
                          <a:effectLst/>
                          <a:latin typeface="Times New Roman" panose="02020603050405020304" pitchFamily="18" charset="0"/>
                          <a:cs typeface="Times New Roman" panose="02020603050405020304" pitchFamily="18" charset="0"/>
                        </a:rPr>
                        <a:t> </a:t>
                      </a: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Stop</a:t>
                      </a:r>
                      <a:b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b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ID</a:t>
                      </a:r>
                      <a:endParaRPr lang="en-US" sz="2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2000" b="1" u="none" strike="noStrike" dirty="0">
                          <a:solidFill>
                            <a:schemeClr val="bg1"/>
                          </a:solidFill>
                          <a:effectLst/>
                          <a:latin typeface="Times New Roman" panose="02020603050405020304" pitchFamily="18" charset="0"/>
                          <a:cs typeface="Times New Roman" panose="02020603050405020304" pitchFamily="18" charset="0"/>
                        </a:rPr>
                        <a:t> </a:t>
                      </a:r>
                      <a:r>
                        <a:rPr lang="en-US" sz="2000" b="1" u="none" strike="noStrike" dirty="0" err="1">
                          <a:solidFill>
                            <a:schemeClr val="bg1"/>
                          </a:solidFill>
                          <a:effectLst/>
                          <a:latin typeface="Times New Roman" panose="02020603050405020304" pitchFamily="18" charset="0"/>
                          <a:cs typeface="Times New Roman" panose="02020603050405020304" pitchFamily="18" charset="0"/>
                        </a:rPr>
                        <a:t>pxcor</a:t>
                      </a:r>
                      <a:endParaRPr lang="en-US" sz="2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2000" b="1" u="none" strike="noStrike" dirty="0">
                          <a:solidFill>
                            <a:schemeClr val="bg1"/>
                          </a:solidFill>
                          <a:effectLst/>
                          <a:latin typeface="Times New Roman" panose="02020603050405020304" pitchFamily="18" charset="0"/>
                          <a:cs typeface="Times New Roman" panose="02020603050405020304" pitchFamily="18" charset="0"/>
                        </a:rPr>
                        <a:t> </a:t>
                      </a:r>
                      <a:r>
                        <a:rPr lang="en-US" sz="2000" b="1" u="none" strike="noStrike" dirty="0" err="1">
                          <a:solidFill>
                            <a:schemeClr val="bg1"/>
                          </a:solidFill>
                          <a:effectLst/>
                          <a:latin typeface="Times New Roman" panose="02020603050405020304" pitchFamily="18" charset="0"/>
                          <a:cs typeface="Times New Roman" panose="02020603050405020304" pitchFamily="18" charset="0"/>
                        </a:rPr>
                        <a:t>pycor</a:t>
                      </a:r>
                      <a:endParaRPr lang="en-US" sz="2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2000" b="1" u="none" strike="noStrike" dirty="0">
                          <a:solidFill>
                            <a:schemeClr val="bg1"/>
                          </a:solidFill>
                          <a:effectLst/>
                          <a:latin typeface="Times New Roman" panose="02020603050405020304" pitchFamily="18" charset="0"/>
                          <a:cs typeface="Times New Roman" panose="02020603050405020304" pitchFamily="18" charset="0"/>
                        </a:rPr>
                        <a:t> </a:t>
                      </a: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delivery</a:t>
                      </a:r>
                      <a:b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b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status</a:t>
                      </a:r>
                      <a:endParaRPr lang="en-US" sz="2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2000" b="1" u="none" strike="noStrike" dirty="0">
                          <a:solidFill>
                            <a:schemeClr val="bg1"/>
                          </a:solidFill>
                          <a:effectLst/>
                          <a:latin typeface="Times New Roman" panose="02020603050405020304" pitchFamily="18" charset="0"/>
                          <a:cs typeface="Times New Roman" panose="02020603050405020304" pitchFamily="18" charset="0"/>
                        </a:rPr>
                        <a:t> </a:t>
                      </a: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schedule</a:t>
                      </a:r>
                      <a:b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b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ID</a:t>
                      </a:r>
                      <a:endParaRPr lang="en-US" sz="2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Stop</a:t>
                      </a:r>
                      <a:r>
                        <a:rPr lang="en-US" sz="2000" b="1" u="none" strike="noStrike" baseline="0" dirty="0" smtClean="0">
                          <a:solidFill>
                            <a:schemeClr val="bg1"/>
                          </a:solidFill>
                          <a:effectLst/>
                          <a:latin typeface="Times New Roman" panose="02020603050405020304" pitchFamily="18" charset="0"/>
                          <a:cs typeface="Times New Roman" panose="02020603050405020304" pitchFamily="18" charset="0"/>
                        </a:rPr>
                        <a:t> </a:t>
                      </a: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type</a:t>
                      </a:r>
                      <a:endParaRPr lang="en-US" sz="2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2000" b="1" u="none" strike="noStrike" dirty="0">
                          <a:solidFill>
                            <a:schemeClr val="bg1"/>
                          </a:solidFill>
                          <a:effectLst/>
                          <a:latin typeface="Times New Roman" panose="02020603050405020304" pitchFamily="18" charset="0"/>
                          <a:cs typeface="Times New Roman" panose="02020603050405020304" pitchFamily="18" charset="0"/>
                        </a:rPr>
                        <a:t> </a:t>
                      </a: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Order</a:t>
                      </a:r>
                      <a:r>
                        <a:rPr lang="en-US" sz="2000" b="1" u="none" strike="noStrike" baseline="0" dirty="0" smtClean="0">
                          <a:solidFill>
                            <a:schemeClr val="bg1"/>
                          </a:solidFill>
                          <a:effectLst/>
                          <a:latin typeface="Times New Roman" panose="02020603050405020304" pitchFamily="18" charset="0"/>
                          <a:cs typeface="Times New Roman" panose="02020603050405020304" pitchFamily="18" charset="0"/>
                        </a:rPr>
                        <a:t> </a:t>
                      </a: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situation</a:t>
                      </a:r>
                      <a:endParaRPr lang="en-US" sz="2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r>
              <a:tr h="307533">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281</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64</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29</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passed</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8</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passed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fulfillment center to load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passed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passed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fulfillment center to load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42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36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17</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passed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92442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43</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36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passed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Delivered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282</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68</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18</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passed</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92409</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68</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passed</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Delivered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92488</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78</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passed</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Delivered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47</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36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13</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passed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92413</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126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9</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none</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smtClean="0">
                          <a:effectLst/>
                          <a:latin typeface="Times New Roman" panose="02020603050405020304" pitchFamily="18" charset="0"/>
                          <a:cs typeface="Times New Roman" panose="02020603050405020304" pitchFamily="18" charset="0"/>
                        </a:rPr>
                        <a:t>Household unload</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128</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none</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858</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none</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fulfillment </a:t>
                      </a:r>
                      <a:r>
                        <a:rPr lang="en-US" sz="2000" u="none" strike="noStrike" dirty="0" smtClean="0">
                          <a:effectLst/>
                          <a:latin typeface="Times New Roman" panose="02020603050405020304" pitchFamily="18" charset="0"/>
                          <a:cs typeface="Times New Roman" panose="02020603050405020304" pitchFamily="18" charset="0"/>
                        </a:rPr>
                        <a:t>center to </a:t>
                      </a:r>
                      <a:r>
                        <a:rPr lang="en-US" sz="2000" u="none" strike="noStrike" dirty="0">
                          <a:effectLst/>
                          <a:latin typeface="Times New Roman" panose="02020603050405020304" pitchFamily="18" charset="0"/>
                          <a:cs typeface="Times New Roman" panose="02020603050405020304" pitchFamily="18" charset="0"/>
                        </a:rPr>
                        <a:t>unload</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860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63</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none</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866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64</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none</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final stop</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92472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87</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34</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passed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Delivered</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92494</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95</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30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15</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passed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road</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Delivered</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92416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99</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24</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passed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Delivered</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107</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19</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passed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 </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281</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119</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passed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 </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2985850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1991"/>
            <a:ext cx="10515600" cy="1325563"/>
          </a:xfrm>
        </p:spPr>
        <p:txBody>
          <a:bodyPr/>
          <a:lstStyle/>
          <a:p>
            <a:r>
              <a:rPr lang="en-US" b="1" dirty="0" smtClean="0">
                <a:latin typeface="Times New Roman" panose="02020603050405020304" pitchFamily="18" charset="0"/>
                <a:cs typeface="Times New Roman" panose="02020603050405020304" pitchFamily="18" charset="0"/>
              </a:rPr>
              <a:t>Truck movement</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0" y="675513"/>
            <a:ext cx="9991725" cy="4333875"/>
          </a:xfrm>
          <a:prstGeom prst="rect">
            <a:avLst/>
          </a:prstGeom>
        </p:spPr>
      </p:pic>
      <p:pic>
        <p:nvPicPr>
          <p:cNvPr id="5" name="Picture 4"/>
          <p:cNvPicPr>
            <a:picLocks noChangeAspect="1"/>
          </p:cNvPicPr>
          <p:nvPr/>
        </p:nvPicPr>
        <p:blipFill>
          <a:blip r:embed="rId3"/>
          <a:stretch>
            <a:fillRect/>
          </a:stretch>
        </p:blipFill>
        <p:spPr>
          <a:xfrm>
            <a:off x="5793087" y="4256637"/>
            <a:ext cx="6019800" cy="2438400"/>
          </a:xfrm>
          <a:prstGeom prst="rect">
            <a:avLst/>
          </a:prstGeom>
        </p:spPr>
      </p:pic>
    </p:spTree>
    <p:extLst>
      <p:ext uri="{BB962C8B-B14F-4D97-AF65-F5344CB8AC3E}">
        <p14:creationId xmlns:p14="http://schemas.microsoft.com/office/powerpoint/2010/main" val="19535026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normAutofit/>
          </a:bodyPr>
          <a:lstStyle/>
          <a:p>
            <a:r>
              <a:rPr lang="en-GB" sz="4800" b="1" dirty="0" smtClean="0">
                <a:latin typeface="Times New Roman" panose="02020603050405020304" pitchFamily="18" charset="0"/>
                <a:cs typeface="Times New Roman" panose="02020603050405020304" pitchFamily="18" charset="0"/>
              </a:rPr>
              <a:t>MODEL OUTPUT</a:t>
            </a:r>
            <a:br>
              <a:rPr lang="en-GB" sz="4800" b="1" dirty="0" smtClean="0">
                <a:latin typeface="Times New Roman" panose="02020603050405020304" pitchFamily="18" charset="0"/>
                <a:cs typeface="Times New Roman" panose="02020603050405020304" pitchFamily="18" charset="0"/>
              </a:rPr>
            </a:br>
            <a:r>
              <a:rPr lang="en-GB" sz="4800" b="1" dirty="0" smtClean="0">
                <a:latin typeface="Times New Roman" panose="02020603050405020304" pitchFamily="18" charset="0"/>
                <a:cs typeface="Times New Roman" panose="02020603050405020304" pitchFamily="18" charset="0"/>
              </a:rPr>
              <a:t>ANALYSIS</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47555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Times New Roman" panose="02020603050405020304" pitchFamily="18" charset="0"/>
                <a:cs typeface="Times New Roman" panose="02020603050405020304" pitchFamily="18" charset="0"/>
              </a:rPr>
              <a:t>BehaviorSpace</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Netlogo</a:t>
            </a:r>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5797990" cy="4351338"/>
          </a:xfrm>
        </p:spPr>
        <p:txBody>
          <a:bodyPr>
            <a:normAutofit/>
          </a:bodyPr>
          <a:lstStyle/>
          <a:p>
            <a:pPr marL="0" indent="0">
              <a:buNone/>
            </a:pPr>
            <a:r>
              <a:rPr lang="en-US" sz="2400" dirty="0" err="1">
                <a:latin typeface="Times New Roman" panose="02020603050405020304" pitchFamily="18" charset="0"/>
                <a:cs typeface="Times New Roman" panose="02020603050405020304" pitchFamily="18" charset="0"/>
              </a:rPr>
              <a:t>BehaviorSpace</a:t>
            </a:r>
            <a:r>
              <a:rPr lang="en-US" sz="2400" dirty="0">
                <a:latin typeface="Times New Roman" panose="02020603050405020304" pitchFamily="18" charset="0"/>
                <a:cs typeface="Times New Roman" panose="02020603050405020304" pitchFamily="18" charset="0"/>
              </a:rPr>
              <a:t> runs a model many times, systematically varying the model’s settings and recording the results of each model run. This process is sometimes called “parameter sweeping”. It lets you explore the model’s “space” of possible behaviors and determine which combinations of settings cause the behaviors of interest.</a:t>
            </a:r>
          </a:p>
        </p:txBody>
      </p:sp>
      <p:pic>
        <p:nvPicPr>
          <p:cNvPr id="4" name="Picture 3"/>
          <p:cNvPicPr>
            <a:picLocks noChangeAspect="1"/>
          </p:cNvPicPr>
          <p:nvPr/>
        </p:nvPicPr>
        <p:blipFill>
          <a:blip r:embed="rId2"/>
          <a:stretch>
            <a:fillRect/>
          </a:stretch>
        </p:blipFill>
        <p:spPr>
          <a:xfrm>
            <a:off x="7020208" y="0"/>
            <a:ext cx="4724400" cy="6886575"/>
          </a:xfrm>
          <a:prstGeom prst="rect">
            <a:avLst/>
          </a:prstGeom>
        </p:spPr>
      </p:pic>
    </p:spTree>
    <p:extLst>
      <p:ext uri="{BB962C8B-B14F-4D97-AF65-F5344CB8AC3E}">
        <p14:creationId xmlns:p14="http://schemas.microsoft.com/office/powerpoint/2010/main" val="35071154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Save model output</a:t>
            </a:r>
            <a:endParaRPr lang="en-US"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1690688"/>
            <a:ext cx="15392400" cy="4543425"/>
          </a:xfrm>
          <a:prstGeom prst="rect">
            <a:avLst/>
          </a:prstGeom>
        </p:spPr>
      </p:pic>
    </p:spTree>
    <p:extLst>
      <p:ext uri="{BB962C8B-B14F-4D97-AF65-F5344CB8AC3E}">
        <p14:creationId xmlns:p14="http://schemas.microsoft.com/office/powerpoint/2010/main" val="39341533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latin typeface="Times New Roman" panose="02020603050405020304" pitchFamily="18" charset="0"/>
                <a:cs typeface="Times New Roman" panose="02020603050405020304" pitchFamily="18" charset="0"/>
              </a:rPr>
              <a:t>Agent based modelling</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An agent-based model (ABM) is a class of computational models for simulating the actions and interactions of autonomous agents (both individual or collective entities such as organizations or groups) with a view to assessing their effects on the system as a </a:t>
            </a:r>
            <a:r>
              <a:rPr lang="en-US" dirty="0" smtClean="0">
                <a:latin typeface="Times New Roman" panose="02020603050405020304" pitchFamily="18" charset="0"/>
                <a:cs typeface="Times New Roman" panose="02020603050405020304" pitchFamily="18" charset="0"/>
              </a:rPr>
              <a:t>whole</a:t>
            </a:r>
          </a:p>
          <a:p>
            <a:pPr marL="0" indent="0">
              <a:buNone/>
            </a:pPr>
            <a:endParaRPr lang="en-GB" dirty="0" smtClean="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dirty="0" smtClean="0">
                <a:latin typeface="Times New Roman" panose="02020603050405020304" pitchFamily="18" charset="0"/>
                <a:cs typeface="Times New Roman" panose="02020603050405020304" pitchFamily="18" charset="0"/>
              </a:rPr>
              <a:t>Define first principle rules of agents to analyse individual intersection outcome at a macro level</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61624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normAutofit/>
          </a:bodyPr>
          <a:lstStyle/>
          <a:p>
            <a:r>
              <a:rPr lang="en-GB" sz="4800" b="1" dirty="0" smtClean="0">
                <a:latin typeface="Times New Roman" panose="02020603050405020304" pitchFamily="18" charset="0"/>
                <a:cs typeface="Times New Roman" panose="02020603050405020304" pitchFamily="18" charset="0"/>
              </a:rPr>
              <a:t>FINAL NOTES</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15071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latin typeface="Times New Roman" panose="02020603050405020304" pitchFamily="18" charset="0"/>
                <a:cs typeface="Times New Roman" panose="02020603050405020304" pitchFamily="18" charset="0"/>
              </a:rPr>
              <a:t>Tips</a:t>
            </a:r>
            <a:endParaRPr lang="en-GB"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508754"/>
            <a:ext cx="10515600" cy="4351338"/>
          </a:xfrm>
        </p:spPr>
        <p:txBody>
          <a:bodyPr>
            <a:normAutofit/>
          </a:bodyPr>
          <a:lstStyle/>
          <a:p>
            <a:r>
              <a:rPr lang="en-GB" sz="2400" dirty="0" smtClean="0">
                <a:latin typeface="Times New Roman" panose="02020603050405020304" pitchFamily="18" charset="0"/>
                <a:cs typeface="Times New Roman" panose="02020603050405020304" pitchFamily="18" charset="0"/>
              </a:rPr>
              <a:t>Input data methods:</a:t>
            </a:r>
          </a:p>
          <a:p>
            <a:pPr lvl="1"/>
            <a:r>
              <a:rPr lang="en-GB" dirty="0" smtClean="0">
                <a:latin typeface="Times New Roman" panose="02020603050405020304" pitchFamily="18" charset="0"/>
                <a:cs typeface="Times New Roman" panose="02020603050405020304" pitchFamily="18" charset="0"/>
              </a:rPr>
              <a:t>Real data</a:t>
            </a:r>
          </a:p>
          <a:p>
            <a:pPr lvl="1"/>
            <a:r>
              <a:rPr lang="en-GB" dirty="0" smtClean="0">
                <a:latin typeface="Times New Roman" panose="02020603050405020304" pitchFamily="18" charset="0"/>
                <a:cs typeface="Times New Roman" panose="02020603050405020304" pitchFamily="18" charset="0"/>
              </a:rPr>
              <a:t>Neural network</a:t>
            </a:r>
          </a:p>
          <a:p>
            <a:pPr lvl="1"/>
            <a:r>
              <a:rPr lang="en-GB" dirty="0" smtClean="0">
                <a:latin typeface="Times New Roman" panose="02020603050405020304" pitchFamily="18" charset="0"/>
                <a:cs typeface="Times New Roman" panose="02020603050405020304" pitchFamily="18" charset="0"/>
              </a:rPr>
              <a:t>Distribution fitting</a:t>
            </a:r>
          </a:p>
          <a:p>
            <a:r>
              <a:rPr lang="en-GB" sz="2400" dirty="0" smtClean="0">
                <a:latin typeface="Times New Roman" panose="02020603050405020304" pitchFamily="18" charset="0"/>
                <a:cs typeface="Times New Roman" panose="02020603050405020304" pitchFamily="18" charset="0"/>
              </a:rPr>
              <a:t>Create a flow chart of data, process and database</a:t>
            </a:r>
          </a:p>
          <a:p>
            <a:r>
              <a:rPr lang="en-GB" sz="2400" dirty="0" smtClean="0">
                <a:latin typeface="Times New Roman" panose="02020603050405020304" pitchFamily="18" charset="0"/>
                <a:cs typeface="Times New Roman" panose="02020603050405020304" pitchFamily="18" charset="0"/>
              </a:rPr>
              <a:t>Prepare testing scenarios</a:t>
            </a:r>
          </a:p>
          <a:p>
            <a:r>
              <a:rPr lang="en-GB" sz="2400" dirty="0" smtClean="0">
                <a:latin typeface="Times New Roman" panose="02020603050405020304" pitchFamily="18" charset="0"/>
                <a:cs typeface="Times New Roman" panose="02020603050405020304" pitchFamily="18" charset="0"/>
              </a:rPr>
              <a:t>Understand the software – patch and coordinate system</a:t>
            </a:r>
          </a:p>
          <a:p>
            <a:r>
              <a:rPr lang="en-GB" sz="2400" dirty="0" smtClean="0">
                <a:latin typeface="Times New Roman" panose="02020603050405020304" pitchFamily="18" charset="0"/>
                <a:cs typeface="Times New Roman" panose="02020603050405020304" pitchFamily="18" charset="0"/>
              </a:rPr>
              <a:t>Difficulties when combining multiple programming languages (debugging)</a:t>
            </a:r>
          </a:p>
          <a:p>
            <a:r>
              <a:rPr lang="en-GB" sz="2400" dirty="0" smtClean="0">
                <a:latin typeface="Times New Roman" panose="02020603050405020304" pitchFamily="18" charset="0"/>
                <a:cs typeface="Times New Roman" panose="02020603050405020304" pitchFamily="18" charset="0"/>
              </a:rPr>
              <a:t>Computation time (currently 4 hours per day i7-4710HQ, 2.5 GHz, 8 CPUs).</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41027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latin typeface="Times New Roman" panose="02020603050405020304" pitchFamily="18" charset="0"/>
                <a:cs typeface="Times New Roman" panose="02020603050405020304" pitchFamily="18" charset="0"/>
              </a:rPr>
              <a:t>Useful resources</a:t>
            </a:r>
            <a:endParaRPr lang="en-GB"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400" dirty="0" err="1" smtClean="0">
                <a:latin typeface="Times New Roman" panose="02020603050405020304" pitchFamily="18" charset="0"/>
                <a:cs typeface="Times New Roman" panose="02020603050405020304" pitchFamily="18" charset="0"/>
              </a:rPr>
              <a:t>Netlogo</a:t>
            </a:r>
            <a:r>
              <a:rPr lang="en-US" sz="2400" dirty="0" smtClean="0">
                <a:latin typeface="Times New Roman" panose="02020603050405020304" pitchFamily="18" charset="0"/>
                <a:cs typeface="Times New Roman" panose="02020603050405020304" pitchFamily="18" charset="0"/>
              </a:rPr>
              <a:t> extensions  (e.g. Python): </a:t>
            </a:r>
            <a:r>
              <a:rPr lang="en-US" sz="2400" dirty="0">
                <a:hlinkClick r:id="rId2"/>
              </a:rPr>
              <a:t>https://</a:t>
            </a:r>
            <a:r>
              <a:rPr lang="en-US" sz="2400" dirty="0" smtClean="0">
                <a:hlinkClick r:id="rId2"/>
              </a:rPr>
              <a:t>github.com/NetLogo/NetLogo/wiki/Extensions</a:t>
            </a:r>
            <a:endParaRPr lang="en-US" sz="2400" dirty="0" smtClean="0"/>
          </a:p>
          <a:p>
            <a:r>
              <a:rPr lang="en-US" sz="2400" dirty="0" err="1" smtClean="0">
                <a:latin typeface="Times New Roman" panose="02020603050405020304" pitchFamily="18" charset="0"/>
                <a:cs typeface="Times New Roman" panose="02020603050405020304" pitchFamily="18" charset="0"/>
              </a:rPr>
              <a:t>Netlogo</a:t>
            </a:r>
            <a:r>
              <a:rPr lang="en-US" sz="2400" dirty="0" smtClean="0">
                <a:latin typeface="Times New Roman" panose="02020603050405020304" pitchFamily="18" charset="0"/>
                <a:cs typeface="Times New Roman" panose="02020603050405020304" pitchFamily="18" charset="0"/>
              </a:rPr>
              <a:t> library: </a:t>
            </a:r>
            <a:r>
              <a:rPr lang="en-US" sz="2400" dirty="0">
                <a:hlinkClick r:id="rId3"/>
              </a:rPr>
              <a:t>https://ccl.northwestern.edu/netlogo/models/</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Introduction to Agent Based modeling: </a:t>
            </a:r>
            <a:r>
              <a:rPr lang="en-US" sz="2400" dirty="0" smtClean="0">
                <a:latin typeface="Times New Roman" panose="02020603050405020304" pitchFamily="18" charset="0"/>
                <a:cs typeface="Times New Roman" panose="02020603050405020304" pitchFamily="18" charset="0"/>
                <a:hlinkClick r:id="rId4"/>
              </a:rPr>
              <a:t>www.complexityexplorer.org</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Python agent based </a:t>
            </a:r>
            <a:r>
              <a:rPr lang="en-US" sz="2400" dirty="0">
                <a:latin typeface="Times New Roman" panose="02020603050405020304" pitchFamily="18" charset="0"/>
                <a:cs typeface="Times New Roman" panose="02020603050405020304" pitchFamily="18" charset="0"/>
              </a:rPr>
              <a:t>model framework: Mesa</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Agent-based modeling software overview:</a:t>
            </a:r>
            <a:br>
              <a:rPr lang="en-US" sz="2400" dirty="0" smtClean="0">
                <a:latin typeface="Times New Roman" panose="02020603050405020304" pitchFamily="18" charset="0"/>
                <a:cs typeface="Times New Roman" panose="02020603050405020304" pitchFamily="18" charset="0"/>
              </a:rPr>
            </a:br>
            <a:r>
              <a:rPr lang="en-US" sz="2400" dirty="0" err="1" smtClean="0">
                <a:latin typeface="Times New Roman" panose="02020603050405020304" pitchFamily="18" charset="0"/>
                <a:cs typeface="Times New Roman" panose="02020603050405020304" pitchFamily="18" charset="0"/>
              </a:rPr>
              <a:t>Abar</a:t>
            </a:r>
            <a:r>
              <a:rPr lang="en-US" sz="2400" dirty="0">
                <a:latin typeface="Times New Roman" panose="02020603050405020304" pitchFamily="18" charset="0"/>
                <a:cs typeface="Times New Roman" panose="02020603050405020304" pitchFamily="18" charset="0"/>
              </a:rPr>
              <a:t>, S., </a:t>
            </a:r>
            <a:r>
              <a:rPr lang="en-US" sz="2400" dirty="0" err="1">
                <a:latin typeface="Times New Roman" panose="02020603050405020304" pitchFamily="18" charset="0"/>
                <a:cs typeface="Times New Roman" panose="02020603050405020304" pitchFamily="18" charset="0"/>
              </a:rPr>
              <a:t>Theodoropoulos</a:t>
            </a:r>
            <a:r>
              <a:rPr lang="en-US" sz="2400" dirty="0">
                <a:latin typeface="Times New Roman" panose="02020603050405020304" pitchFamily="18" charset="0"/>
                <a:cs typeface="Times New Roman" panose="02020603050405020304" pitchFamily="18" charset="0"/>
              </a:rPr>
              <a:t>, G. K., </a:t>
            </a:r>
            <a:r>
              <a:rPr lang="en-US" sz="2400" dirty="0" err="1">
                <a:latin typeface="Times New Roman" panose="02020603050405020304" pitchFamily="18" charset="0"/>
                <a:cs typeface="Times New Roman" panose="02020603050405020304" pitchFamily="18" charset="0"/>
              </a:rPr>
              <a:t>Lemarinier</a:t>
            </a:r>
            <a:r>
              <a:rPr lang="en-US" sz="2400" dirty="0">
                <a:latin typeface="Times New Roman" panose="02020603050405020304" pitchFamily="18" charset="0"/>
                <a:cs typeface="Times New Roman" panose="02020603050405020304" pitchFamily="18" charset="0"/>
              </a:rPr>
              <a:t>, P., &amp; O’Hare, G. M. (2017). Agent Based Modelling and Simulation tools: A review of the state-of-art software. </a:t>
            </a:r>
            <a:r>
              <a:rPr lang="en-US" sz="2400" i="1" dirty="0">
                <a:latin typeface="Times New Roman" panose="02020603050405020304" pitchFamily="18" charset="0"/>
                <a:cs typeface="Times New Roman" panose="02020603050405020304" pitchFamily="18" charset="0"/>
              </a:rPr>
              <a:t>Computer Science Review</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24</a:t>
            </a:r>
            <a:r>
              <a:rPr lang="en-US" sz="2400" dirty="0">
                <a:latin typeface="Times New Roman" panose="02020603050405020304" pitchFamily="18" charset="0"/>
                <a:cs typeface="Times New Roman" panose="02020603050405020304" pitchFamily="18" charset="0"/>
              </a:rPr>
              <a:t>, 13-33</a:t>
            </a:r>
            <a:r>
              <a:rPr lang="en-US" sz="2400"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41372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latin typeface="Times New Roman" panose="02020603050405020304" pitchFamily="18" charset="0"/>
                <a:cs typeface="Times New Roman" panose="02020603050405020304" pitchFamily="18" charset="0"/>
              </a:rPr>
              <a:t>Components of agent based </a:t>
            </a:r>
            <a:r>
              <a:rPr lang="en-GB" b="1" dirty="0" err="1" smtClean="0">
                <a:latin typeface="Times New Roman" panose="02020603050405020304" pitchFamily="18" charset="0"/>
                <a:cs typeface="Times New Roman" panose="02020603050405020304" pitchFamily="18" charset="0"/>
              </a:rPr>
              <a:t>modeling</a:t>
            </a:r>
            <a:endParaRPr lang="en-GB"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Environment</a:t>
            </a:r>
          </a:p>
          <a:p>
            <a:pPr marL="0" indent="0">
              <a:buNone/>
            </a:pPr>
            <a:r>
              <a:rPr lang="en-US" dirty="0">
                <a:latin typeface="Times New Roman" panose="02020603050405020304" pitchFamily="18" charset="0"/>
                <a:cs typeface="Times New Roman" panose="02020603050405020304" pitchFamily="18" charset="0"/>
              </a:rPr>
              <a:t>Abstract vs GIS, Static vs Dynamic</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Agents</a:t>
            </a:r>
          </a:p>
          <a:p>
            <a:pPr marL="0" indent="0">
              <a:buNone/>
            </a:pPr>
            <a:r>
              <a:rPr lang="en-US" dirty="0">
                <a:latin typeface="Times New Roman" panose="02020603050405020304" pitchFamily="18" charset="0"/>
                <a:cs typeface="Times New Roman" panose="02020603050405020304" pitchFamily="18" charset="0"/>
              </a:rPr>
              <a:t>Person, organization, animal, bacteria, etc.</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Relationships</a:t>
            </a:r>
          </a:p>
          <a:p>
            <a:pPr marL="0" indent="0">
              <a:buNone/>
            </a:pPr>
            <a:r>
              <a:rPr lang="en-US" dirty="0">
                <a:latin typeface="Times New Roman" panose="02020603050405020304" pitchFamily="18" charset="0"/>
                <a:cs typeface="Times New Roman" panose="02020603050405020304" pitchFamily="18" charset="0"/>
              </a:rPr>
              <a:t>Decision rules between agents, individual </a:t>
            </a:r>
            <a:r>
              <a:rPr lang="en-US" dirty="0" smtClean="0">
                <a:latin typeface="Times New Roman" panose="02020603050405020304" pitchFamily="18" charset="0"/>
                <a:cs typeface="Times New Roman" panose="02020603050405020304" pitchFamily="18" charset="0"/>
              </a:rPr>
              <a:t>tasks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01199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3643"/>
            <a:ext cx="10515600" cy="1325563"/>
          </a:xfrm>
        </p:spPr>
        <p:txBody>
          <a:bodyPr>
            <a:normAutofit/>
          </a:bodyPr>
          <a:lstStyle/>
          <a:p>
            <a:r>
              <a:rPr lang="en-US" sz="4000" b="1" dirty="0" smtClean="0">
                <a:latin typeface="Times New Roman" panose="02020603050405020304" pitchFamily="18" charset="0"/>
                <a:cs typeface="Times New Roman" panose="02020603050405020304" pitchFamily="18" charset="0"/>
              </a:rPr>
              <a:t>El </a:t>
            </a:r>
            <a:r>
              <a:rPr lang="en-US" sz="4000" b="1" dirty="0" err="1" smtClean="0">
                <a:latin typeface="Times New Roman" panose="02020603050405020304" pitchFamily="18" charset="0"/>
                <a:cs typeface="Times New Roman" panose="02020603050405020304" pitchFamily="18" charset="0"/>
              </a:rPr>
              <a:t>Farol</a:t>
            </a:r>
            <a:r>
              <a:rPr lang="en-US" sz="4000" b="1" dirty="0" smtClean="0">
                <a:latin typeface="Times New Roman" panose="02020603050405020304" pitchFamily="18" charset="0"/>
                <a:cs typeface="Times New Roman" panose="02020603050405020304" pitchFamily="18" charset="0"/>
              </a:rPr>
              <a:t> Bar Problem</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32564" y="1490646"/>
            <a:ext cx="5155195" cy="4351338"/>
          </a:xfrm>
        </p:spPr>
        <p:txBody>
          <a:bodyPr>
            <a:normAutofit/>
          </a:bodyPr>
          <a:lstStyle/>
          <a:p>
            <a:pPr algn="just"/>
            <a:r>
              <a:rPr lang="en-US" sz="2400" dirty="0" smtClean="0">
                <a:latin typeface="Times New Roman" panose="02020603050405020304" pitchFamily="18" charset="0"/>
                <a:cs typeface="Times New Roman" panose="02020603050405020304" pitchFamily="18" charset="0"/>
              </a:rPr>
              <a:t>The city wants to go to the el </a:t>
            </a:r>
            <a:r>
              <a:rPr lang="en-US" sz="2400" dirty="0" err="1" smtClean="0">
                <a:latin typeface="Times New Roman" panose="02020603050405020304" pitchFamily="18" charset="0"/>
                <a:cs typeface="Times New Roman" panose="02020603050405020304" pitchFamily="18" charset="0"/>
              </a:rPr>
              <a:t>Farol</a:t>
            </a:r>
            <a:r>
              <a:rPr lang="en-US" sz="2400" dirty="0" smtClean="0">
                <a:latin typeface="Times New Roman" panose="02020603050405020304" pitchFamily="18" charset="0"/>
                <a:cs typeface="Times New Roman" panose="02020603050405020304" pitchFamily="18" charset="0"/>
              </a:rPr>
              <a:t> bar, however the bar is very small.</a:t>
            </a:r>
            <a:endParaRPr lang="en-US" sz="2400" dirty="0">
              <a:latin typeface="Times New Roman" panose="02020603050405020304" pitchFamily="18" charset="0"/>
              <a:cs typeface="Times New Roman" panose="02020603050405020304" pitchFamily="18" charset="0"/>
            </a:endParaRPr>
          </a:p>
          <a:p>
            <a:pPr lvl="1" algn="just"/>
            <a:r>
              <a:rPr lang="en-US" dirty="0">
                <a:latin typeface="Times New Roman" panose="02020603050405020304" pitchFamily="18" charset="0"/>
                <a:cs typeface="Times New Roman" panose="02020603050405020304" pitchFamily="18" charset="0"/>
              </a:rPr>
              <a:t>If </a:t>
            </a:r>
            <a:r>
              <a:rPr lang="en-US" b="1" dirty="0">
                <a:latin typeface="Times New Roman" panose="02020603050405020304" pitchFamily="18" charset="0"/>
                <a:cs typeface="Times New Roman" panose="02020603050405020304" pitchFamily="18" charset="0"/>
              </a:rPr>
              <a:t>less than 60%</a:t>
            </a:r>
            <a:r>
              <a:rPr lang="en-US" dirty="0">
                <a:latin typeface="Times New Roman" panose="02020603050405020304" pitchFamily="18" charset="0"/>
                <a:cs typeface="Times New Roman" panose="02020603050405020304" pitchFamily="18" charset="0"/>
              </a:rPr>
              <a:t> of the population go to the bar, they'll all have a better time than if they stayed at home.</a:t>
            </a:r>
          </a:p>
          <a:p>
            <a:pPr lvl="1" algn="just"/>
            <a:r>
              <a:rPr lang="en-US" dirty="0">
                <a:latin typeface="Times New Roman" panose="02020603050405020304" pitchFamily="18" charset="0"/>
                <a:cs typeface="Times New Roman" panose="02020603050405020304" pitchFamily="18" charset="0"/>
              </a:rPr>
              <a:t>If </a:t>
            </a:r>
            <a:r>
              <a:rPr lang="en-US" b="1" dirty="0">
                <a:latin typeface="Times New Roman" panose="02020603050405020304" pitchFamily="18" charset="0"/>
                <a:cs typeface="Times New Roman" panose="02020603050405020304" pitchFamily="18" charset="0"/>
              </a:rPr>
              <a:t>more than 60%</a:t>
            </a:r>
            <a:r>
              <a:rPr lang="en-US" dirty="0">
                <a:latin typeface="Times New Roman" panose="02020603050405020304" pitchFamily="18" charset="0"/>
                <a:cs typeface="Times New Roman" panose="02020603050405020304" pitchFamily="18" charset="0"/>
              </a:rPr>
              <a:t> of the population go to the bar, they'll all have a </a:t>
            </a:r>
            <a:r>
              <a:rPr lang="en-US" i="1" dirty="0">
                <a:latin typeface="Times New Roman" panose="02020603050405020304" pitchFamily="18" charset="0"/>
                <a:cs typeface="Times New Roman" panose="02020603050405020304" pitchFamily="18" charset="0"/>
              </a:rPr>
              <a:t>worse</a:t>
            </a:r>
            <a:r>
              <a:rPr lang="en-US" dirty="0">
                <a:latin typeface="Times New Roman" panose="02020603050405020304" pitchFamily="18" charset="0"/>
                <a:cs typeface="Times New Roman" panose="02020603050405020304" pitchFamily="18" charset="0"/>
              </a:rPr>
              <a:t> time than if they stayed at home.</a:t>
            </a:r>
          </a:p>
          <a:p>
            <a:pPr algn="just"/>
            <a:r>
              <a:rPr lang="en-US" sz="2400" dirty="0" smtClean="0">
                <a:latin typeface="Times New Roman" panose="02020603050405020304" pitchFamily="18" charset="0"/>
                <a:cs typeface="Times New Roman" panose="02020603050405020304" pitchFamily="18" charset="0"/>
              </a:rPr>
              <a:t>How you should decide when to go to the bar?</a:t>
            </a: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5587759" y="1277671"/>
            <a:ext cx="6892207" cy="4263050"/>
          </a:xfrm>
          <a:prstGeom prst="rect">
            <a:avLst/>
          </a:prstGeom>
        </p:spPr>
      </p:pic>
    </p:spTree>
    <p:extLst>
      <p:ext uri="{BB962C8B-B14F-4D97-AF65-F5344CB8AC3E}">
        <p14:creationId xmlns:p14="http://schemas.microsoft.com/office/powerpoint/2010/main" val="139878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093" y="71225"/>
            <a:ext cx="10515600" cy="1325563"/>
          </a:xfrm>
        </p:spPr>
        <p:txBody>
          <a:bodyPr>
            <a:normAutofit/>
          </a:bodyPr>
          <a:lstStyle/>
          <a:p>
            <a:r>
              <a:rPr lang="en-US" sz="4000" b="1" dirty="0" smtClean="0">
                <a:latin typeface="Times New Roman" panose="02020603050405020304" pitchFamily="18" charset="0"/>
                <a:cs typeface="Times New Roman" panose="02020603050405020304" pitchFamily="18" charset="0"/>
              </a:rPr>
              <a:t>Disease infection models (Zombie apocalypse)</a:t>
            </a:r>
            <a:endParaRPr lang="en-US" sz="4000" b="1" dirty="0">
              <a:latin typeface="Times New Roman" panose="02020603050405020304" pitchFamily="18" charset="0"/>
              <a:cs typeface="Times New Roman" panose="02020603050405020304" pitchFamily="18" charset="0"/>
            </a:endParaRPr>
          </a:p>
        </p:txBody>
      </p:sp>
      <p:pic>
        <p:nvPicPr>
          <p:cNvPr id="11268" name="Picture 4" descr="Image result for zombie apocalypse agent based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970" y="1098023"/>
            <a:ext cx="8458200" cy="5229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268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normAutofit/>
          </a:bodyPr>
          <a:lstStyle/>
          <a:p>
            <a:r>
              <a:rPr lang="en-GB" sz="4800" b="1" dirty="0" smtClean="0">
                <a:latin typeface="Times New Roman" panose="02020603050405020304" pitchFamily="18" charset="0"/>
                <a:cs typeface="Times New Roman" panose="02020603050405020304" pitchFamily="18" charset="0"/>
              </a:rPr>
              <a:t>URBAN LOGISTICS</a:t>
            </a:r>
            <a:br>
              <a:rPr lang="en-GB" sz="4800" b="1" dirty="0" smtClean="0">
                <a:latin typeface="Times New Roman" panose="02020603050405020304" pitchFamily="18" charset="0"/>
                <a:cs typeface="Times New Roman" panose="02020603050405020304" pitchFamily="18" charset="0"/>
              </a:rPr>
            </a:br>
            <a:r>
              <a:rPr lang="en-GB" sz="4800" b="1" dirty="0" smtClean="0">
                <a:latin typeface="Times New Roman" panose="02020603050405020304" pitchFamily="18" charset="0"/>
                <a:cs typeface="Times New Roman" panose="02020603050405020304" pitchFamily="18" charset="0"/>
              </a:rPr>
              <a:t>SIMULATION</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12150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b="1" dirty="0" smtClean="0">
                <a:latin typeface="Times New Roman" panose="02020603050405020304" pitchFamily="18" charset="0"/>
                <a:cs typeface="Times New Roman" panose="02020603050405020304" pitchFamily="18" charset="0"/>
              </a:rPr>
              <a:t>Urban </a:t>
            </a:r>
            <a:r>
              <a:rPr lang="lt-LT" b="1" dirty="0" err="1" smtClean="0">
                <a:latin typeface="Times New Roman" panose="02020603050405020304" pitchFamily="18" charset="0"/>
                <a:cs typeface="Times New Roman" panose="02020603050405020304" pitchFamily="18" charset="0"/>
              </a:rPr>
              <a:t>logistics</a:t>
            </a:r>
            <a:r>
              <a:rPr lang="lt-LT" b="1" dirty="0" smtClean="0">
                <a:latin typeface="Times New Roman" panose="02020603050405020304" pitchFamily="18" charset="0"/>
                <a:cs typeface="Times New Roman" panose="02020603050405020304" pitchFamily="18" charset="0"/>
              </a:rPr>
              <a:t> </a:t>
            </a:r>
            <a:r>
              <a:rPr lang="lt-LT" b="1" dirty="0" err="1" smtClean="0">
                <a:latin typeface="Times New Roman" panose="02020603050405020304" pitchFamily="18" charset="0"/>
                <a:cs typeface="Times New Roman" panose="02020603050405020304" pitchFamily="18" charset="0"/>
              </a:rPr>
              <a:t>case</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GB" dirty="0" err="1">
                <a:latin typeface="Times New Roman" panose="02020603050405020304" pitchFamily="18" charset="0"/>
                <a:cs typeface="Times New Roman" panose="02020603050405020304" pitchFamily="18" charset="0"/>
              </a:rPr>
              <a:t>Euromonitor</a:t>
            </a:r>
            <a:r>
              <a:rPr lang="en-GB" dirty="0">
                <a:latin typeface="Times New Roman" panose="02020603050405020304" pitchFamily="18" charset="0"/>
                <a:cs typeface="Times New Roman" panose="02020603050405020304" pitchFamily="18" charset="0"/>
              </a:rPr>
              <a:t> international reports that the world </a:t>
            </a:r>
            <a:r>
              <a:rPr lang="en-GB" b="1" dirty="0">
                <a:latin typeface="Times New Roman" panose="02020603050405020304" pitchFamily="18" charset="0"/>
                <a:cs typeface="Times New Roman" panose="02020603050405020304" pitchFamily="18" charset="0"/>
              </a:rPr>
              <a:t>internet retailing </a:t>
            </a:r>
            <a:r>
              <a:rPr lang="en-GB" dirty="0">
                <a:latin typeface="Times New Roman" panose="02020603050405020304" pitchFamily="18" charset="0"/>
                <a:cs typeface="Times New Roman" panose="02020603050405020304" pitchFamily="18" charset="0"/>
              </a:rPr>
              <a:t>market size in 2016 was 1.17 trillion USD and by 2020 it is estimated to grow to a size of 2.1 trillion with a AAGR of 13.33</a:t>
            </a:r>
            <a:r>
              <a:rPr lang="en-GB" dirty="0" smtClean="0">
                <a:latin typeface="Times New Roman" panose="02020603050405020304" pitchFamily="18" charset="0"/>
                <a:cs typeface="Times New Roman" panose="02020603050405020304" pitchFamily="18" charset="0"/>
              </a:rPr>
              <a:t>%</a:t>
            </a:r>
          </a:p>
          <a:p>
            <a:r>
              <a:rPr lang="en-US" dirty="0">
                <a:solidFill>
                  <a:srgbClr val="192823"/>
                </a:solidFill>
                <a:latin typeface="Times New Roman" panose="02020603050405020304" pitchFamily="18" charset="0"/>
                <a:cs typeface="Times New Roman" panose="02020603050405020304" pitchFamily="18" charset="0"/>
              </a:rPr>
              <a:t>The world’s population is expected to reach </a:t>
            </a:r>
            <a:r>
              <a:rPr lang="en-US" b="1" dirty="0">
                <a:solidFill>
                  <a:srgbClr val="192823"/>
                </a:solidFill>
                <a:latin typeface="Times New Roman" panose="02020603050405020304" pitchFamily="18" charset="0"/>
                <a:cs typeface="Times New Roman" panose="02020603050405020304" pitchFamily="18" charset="0"/>
              </a:rPr>
              <a:t>9 billion </a:t>
            </a:r>
            <a:r>
              <a:rPr lang="en-US" dirty="0">
                <a:solidFill>
                  <a:srgbClr val="192823"/>
                </a:solidFill>
                <a:latin typeface="Times New Roman" panose="02020603050405020304" pitchFamily="18" charset="0"/>
                <a:cs typeface="Times New Roman" panose="02020603050405020304" pitchFamily="18" charset="0"/>
              </a:rPr>
              <a:t>by </a:t>
            </a:r>
            <a:r>
              <a:rPr lang="en-US" dirty="0" smtClean="0">
                <a:solidFill>
                  <a:srgbClr val="192823"/>
                </a:solidFill>
                <a:latin typeface="Times New Roman" panose="02020603050405020304" pitchFamily="18" charset="0"/>
                <a:cs typeface="Times New Roman" panose="02020603050405020304" pitchFamily="18" charset="0"/>
              </a:rPr>
              <a:t>2050</a:t>
            </a:r>
            <a:endParaRPr lang="lt-LT"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last mile problem</a:t>
            </a:r>
            <a:r>
              <a:rPr lang="en-US" dirty="0">
                <a:latin typeface="Times New Roman" panose="02020603050405020304" pitchFamily="18" charset="0"/>
                <a:cs typeface="Times New Roman" panose="02020603050405020304" pitchFamily="18" charset="0"/>
              </a:rPr>
              <a:t>“: Last leg of the supply chain is least efficient, comprising up to </a:t>
            </a:r>
            <a:r>
              <a:rPr lang="en-US" b="1" dirty="0">
                <a:latin typeface="Times New Roman" panose="02020603050405020304" pitchFamily="18" charset="0"/>
                <a:cs typeface="Times New Roman" panose="02020603050405020304" pitchFamily="18" charset="0"/>
              </a:rPr>
              <a:t>28%</a:t>
            </a:r>
            <a:r>
              <a:rPr lang="en-US" dirty="0">
                <a:latin typeface="Times New Roman" panose="02020603050405020304" pitchFamily="18" charset="0"/>
                <a:cs typeface="Times New Roman" panose="02020603050405020304" pitchFamily="18" charset="0"/>
              </a:rPr>
              <a:t> of the total logistics cost</a:t>
            </a:r>
          </a:p>
          <a:p>
            <a:r>
              <a:rPr lang="en-US" b="1" dirty="0">
                <a:solidFill>
                  <a:srgbClr val="192823"/>
                </a:solidFill>
                <a:latin typeface="Times New Roman" panose="02020603050405020304" pitchFamily="18" charset="0"/>
                <a:cs typeface="Times New Roman" panose="02020603050405020304" pitchFamily="18" charset="0"/>
              </a:rPr>
              <a:t>Urbanization</a:t>
            </a:r>
            <a:r>
              <a:rPr lang="en-US" dirty="0">
                <a:solidFill>
                  <a:srgbClr val="192823"/>
                </a:solidFill>
                <a:latin typeface="Times New Roman" panose="02020603050405020304" pitchFamily="18" charset="0"/>
                <a:cs typeface="Times New Roman" panose="02020603050405020304" pitchFamily="18" charset="0"/>
              </a:rPr>
              <a:t> will continue at an accelerated pace, and about </a:t>
            </a:r>
            <a:r>
              <a:rPr lang="en-US" b="1" dirty="0">
                <a:solidFill>
                  <a:srgbClr val="192823"/>
                </a:solidFill>
                <a:latin typeface="Times New Roman" panose="02020603050405020304" pitchFamily="18" charset="0"/>
                <a:cs typeface="Times New Roman" panose="02020603050405020304" pitchFamily="18" charset="0"/>
              </a:rPr>
              <a:t>70 percent </a:t>
            </a:r>
            <a:r>
              <a:rPr lang="en-US" dirty="0">
                <a:solidFill>
                  <a:srgbClr val="192823"/>
                </a:solidFill>
                <a:latin typeface="Times New Roman" panose="02020603050405020304" pitchFamily="18" charset="0"/>
                <a:cs typeface="Times New Roman" panose="02020603050405020304" pitchFamily="18" charset="0"/>
              </a:rPr>
              <a:t>of the world’s population will be urban, compared to 49 percent today</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05342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TotalTime>
  <Words>1321</Words>
  <Application>Microsoft Office PowerPoint</Application>
  <PresentationFormat>Widescreen</PresentationFormat>
  <Paragraphs>449</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Cambria Math</vt:lpstr>
      <vt:lpstr>Tahoma</vt:lpstr>
      <vt:lpstr>Times New Roman</vt:lpstr>
      <vt:lpstr>Office Theme</vt:lpstr>
      <vt:lpstr>AGENT-BASED MODELLING AND REINFORCEMENT LEARNING FOR ROUTE SCHEDULING: INTEGRATING OPEN SOURCE SOFTWARE</vt:lpstr>
      <vt:lpstr>Valentas Gružauskas</vt:lpstr>
      <vt:lpstr>INTRODUCTION TO AGENT-BASED MODELLING</vt:lpstr>
      <vt:lpstr>Agent based modelling</vt:lpstr>
      <vt:lpstr>Components of agent based modeling</vt:lpstr>
      <vt:lpstr>El Farol Bar Problem</vt:lpstr>
      <vt:lpstr>Disease infection models (Zombie apocalypse)</vt:lpstr>
      <vt:lpstr>URBAN LOGISTICS SIMULATION</vt:lpstr>
      <vt:lpstr>Urban logistics case</vt:lpstr>
      <vt:lpstr>PowerPoint Presentation</vt:lpstr>
      <vt:lpstr>Structure of simulation</vt:lpstr>
      <vt:lpstr>AGENT-BASED MODEL ENVIROMENT</vt:lpstr>
      <vt:lpstr>Market demand</vt:lpstr>
      <vt:lpstr>Distribution fitting</vt:lpstr>
      <vt:lpstr>Traffic accidents</vt:lpstr>
      <vt:lpstr>London traffic accident clusters</vt:lpstr>
      <vt:lpstr>AGENTS</vt:lpstr>
      <vt:lpstr>Agents</vt:lpstr>
      <vt:lpstr>INTERACTION OF AGENTS</vt:lpstr>
      <vt:lpstr>The process of the model</vt:lpstr>
      <vt:lpstr>Database (PostgreSQL, module: psycopg2)</vt:lpstr>
      <vt:lpstr>Household orders</vt:lpstr>
      <vt:lpstr>Car movement</vt:lpstr>
      <vt:lpstr>Traditional routing (matlab &amp; Java)</vt:lpstr>
      <vt:lpstr>Approximation (Java)</vt:lpstr>
      <vt:lpstr>Vehicle routing problem with time windows and capacity constraints</vt:lpstr>
      <vt:lpstr>Food quality (goal function)</vt:lpstr>
      <vt:lpstr>Food quality measurement (Python)</vt:lpstr>
      <vt:lpstr>Simulated annealing (Java)</vt:lpstr>
      <vt:lpstr>PowerPoint Presentation</vt:lpstr>
      <vt:lpstr>Example of route scheduling approaches</vt:lpstr>
      <vt:lpstr>Route scheduling process of autonomous truck</vt:lpstr>
      <vt:lpstr>Reinforcement learning</vt:lpstr>
      <vt:lpstr>Reinforcement learning example</vt:lpstr>
      <vt:lpstr>PowerPoint Presentation</vt:lpstr>
      <vt:lpstr>Truck movement</vt:lpstr>
      <vt:lpstr>MODEL OUTPUT ANALYSIS</vt:lpstr>
      <vt:lpstr>BehaviorSpace (Netlogo)</vt:lpstr>
      <vt:lpstr>Save model output</vt:lpstr>
      <vt:lpstr>FINAL NOTES</vt:lpstr>
      <vt:lpstr>Tips</vt:lpstr>
      <vt:lpstr>Useful resources</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dc:title>
  <dc:creator>Valentas Gruzauskas</dc:creator>
  <cp:lastModifiedBy>Valentas Gruzauskas</cp:lastModifiedBy>
  <cp:revision>151</cp:revision>
  <dcterms:created xsi:type="dcterms:W3CDTF">2019-05-20T18:46:12Z</dcterms:created>
  <dcterms:modified xsi:type="dcterms:W3CDTF">2019-05-23T11:42:10Z</dcterms:modified>
</cp:coreProperties>
</file>